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6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 smtClean="0"/>
              <a:t>マスター サブタイトルの書式設定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422968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96633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6009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219002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4" name="コンテンツ プレースホルダー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6" name="コンテンツ プレースホルダー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7" name="日付プレースホルダー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8" name="フッター プレースホルダー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7637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65745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027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479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図プレースホルダー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 smtClean="0"/>
              <a:t>マスター テキストの書式設定</a:t>
            </a:r>
          </a:p>
        </p:txBody>
      </p:sp>
      <p:sp>
        <p:nvSpPr>
          <p:cNvPr id="5" name="日付プレースホルダー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74438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554934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 smtClean="0"/>
              <a:t>マスター タイトルの書式設定</a:t>
            </a:r>
            <a:endParaRPr kumimoji="1" lang="ja-JP" altLang="en-US"/>
          </a:p>
        </p:txBody>
      </p:sp>
      <p:sp>
        <p:nvSpPr>
          <p:cNvPr id="3" name="縦書きテキスト プレースホルダー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 smtClean="0"/>
              <a:t>マスター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D6267C-A6EF-4F77-AF6F-857010757E22}" type="datetimeFigureOut">
              <a:rPr kumimoji="1" lang="ja-JP" altLang="en-US" smtClean="0"/>
              <a:t>2021/5/28</a:t>
            </a:fld>
            <a:endParaRPr kumimoji="1" lang="ja-JP" altLang="en-US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46D086-9E7D-4778-9E47-593D169AECC8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57039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 dirty="0" smtClean="0"/>
              <a:t>マスター タイトルの書式設定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dirty="0" smtClean="0"/>
              <a:t>マスター テキストの書式設定</a:t>
            </a:r>
          </a:p>
          <a:p>
            <a:pPr lvl="1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2 </a:t>
            </a:r>
            <a:r>
              <a:rPr kumimoji="1" lang="ja-JP" altLang="en-US" dirty="0" smtClean="0"/>
              <a:t>レベル</a:t>
            </a:r>
          </a:p>
          <a:p>
            <a:pPr lvl="2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3 </a:t>
            </a:r>
            <a:r>
              <a:rPr kumimoji="1" lang="ja-JP" altLang="en-US" dirty="0" smtClean="0"/>
              <a:t>レベル</a:t>
            </a:r>
          </a:p>
          <a:p>
            <a:pPr lvl="3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4 </a:t>
            </a:r>
            <a:r>
              <a:rPr kumimoji="1" lang="ja-JP" altLang="en-US" dirty="0" smtClean="0"/>
              <a:t>レベル</a:t>
            </a:r>
          </a:p>
          <a:p>
            <a:pPr lvl="4"/>
            <a:r>
              <a:rPr kumimoji="1" lang="ja-JP" altLang="en-US" dirty="0" smtClean="0"/>
              <a:t>第 </a:t>
            </a:r>
            <a:r>
              <a:rPr kumimoji="1" lang="en-US" altLang="ja-JP" dirty="0" smtClean="0"/>
              <a:t>5 </a:t>
            </a:r>
            <a:r>
              <a:rPr kumimoji="1" lang="ja-JP" altLang="en-US" dirty="0" smtClean="0"/>
              <a:t>レベル</a:t>
            </a:r>
            <a:endParaRPr kumimoji="1" lang="ja-JP" altLang="en-US" dirty="0"/>
          </a:p>
        </p:txBody>
      </p:sp>
      <p:sp>
        <p:nvSpPr>
          <p:cNvPr id="4" name="日付プレースホルダー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defRPr>
            </a:lvl1pPr>
          </a:lstStyle>
          <a:p>
            <a:fld id="{B0D6267C-A6EF-4F77-AF6F-857010757E22}" type="datetimeFigureOut">
              <a:rPr lang="ja-JP" altLang="en-US" smtClean="0"/>
              <a:pPr/>
              <a:t>2021/5/28</a:t>
            </a:fld>
            <a:endParaRPr lang="ja-JP" altLang="en-US" dirty="0"/>
          </a:p>
        </p:txBody>
      </p:sp>
      <p:sp>
        <p:nvSpPr>
          <p:cNvPr id="5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defRPr>
            </a:lvl1pPr>
          </a:lstStyle>
          <a:p>
            <a:endParaRPr lang="ja-JP" altLang="en-US" dirty="0"/>
          </a:p>
        </p:txBody>
      </p:sp>
      <p:sp>
        <p:nvSpPr>
          <p:cNvPr id="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defRPr>
            </a:lvl1pPr>
          </a:lstStyle>
          <a:p>
            <a:fld id="{F346D086-9E7D-4778-9E47-593D169AECC8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583530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UD デジタル 教科書体 N-B" panose="02020700000000000000" pitchFamily="17" charset="-128"/>
          <a:ea typeface="UD デジタル 教科書体 N-B" panose="02020700000000000000" pitchFamily="17" charset="-128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UD デジタル 教科書体 N-B" panose="02020700000000000000" pitchFamily="17" charset="-128"/>
          <a:ea typeface="UD デジタル 教科書体 N-B" panose="02020700000000000000" pitchFamily="17" charset="-128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UD デジタル 教科書体 N-B" panose="02020700000000000000" pitchFamily="17" charset="-128"/>
          <a:ea typeface="UD デジタル 教科書体 N-B" panose="02020700000000000000" pitchFamily="17" charset="-128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UD デジタル 教科書体 N-B" panose="02020700000000000000" pitchFamily="17" charset="-128"/>
          <a:ea typeface="UD デジタル 教科書体 N-B" panose="02020700000000000000" pitchFamily="17" charset="-128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UD デジタル 教科書体 N-B" panose="02020700000000000000" pitchFamily="17" charset="-128"/>
          <a:ea typeface="UD デジタル 教科書体 N-B" panose="02020700000000000000" pitchFamily="17" charset="-128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UD デジタル 教科書体 N-B" panose="02020700000000000000" pitchFamily="17" charset="-128"/>
          <a:ea typeface="UD デジタル 教科書体 N-B" panose="02020700000000000000" pitchFamily="17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kumimoji="1" lang="ja-JP" altLang="en-US" sz="4400" dirty="0" smtClean="0"/>
              <a:t>国立公園のバリアフリー状況と課題</a:t>
            </a:r>
            <a:endParaRPr kumimoji="1" lang="ja-JP" altLang="en-US" sz="4400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r>
              <a:rPr kumimoji="1" lang="ja-JP" altLang="en-US" dirty="0" smtClean="0"/>
              <a:t>認定</a:t>
            </a:r>
            <a:r>
              <a:rPr kumimoji="1" lang="en-US" altLang="ja-JP" dirty="0" smtClean="0"/>
              <a:t>NPO</a:t>
            </a:r>
            <a:r>
              <a:rPr kumimoji="1" lang="ja-JP" altLang="en-US" dirty="0" smtClean="0"/>
              <a:t>法人</a:t>
            </a:r>
            <a:r>
              <a:rPr kumimoji="1" lang="en-US" altLang="ja-JP" dirty="0" smtClean="0"/>
              <a:t>DPI</a:t>
            </a:r>
            <a:r>
              <a:rPr kumimoji="1" lang="ja-JP" altLang="en-US" dirty="0" smtClean="0"/>
              <a:t>日本会議　バリアフリー部会</a:t>
            </a:r>
            <a:endParaRPr kumimoji="1" lang="en-US" altLang="ja-JP" dirty="0" smtClean="0"/>
          </a:p>
          <a:p>
            <a:r>
              <a:rPr lang="ja-JP" altLang="en-US" dirty="0" smtClean="0"/>
              <a:t>工藤登志子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6618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日本の国立公園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日本国内には</a:t>
            </a:r>
            <a:r>
              <a:rPr kumimoji="1" lang="en-US" altLang="ja-JP" dirty="0" smtClean="0"/>
              <a:t>34</a:t>
            </a:r>
            <a:r>
              <a:rPr kumimoji="1" lang="ja-JP" altLang="en-US" dirty="0" smtClean="0"/>
              <a:t>か所の国立公園がある。</a:t>
            </a:r>
            <a:endParaRPr kumimoji="1" lang="en-US" altLang="ja-JP" dirty="0" smtClean="0"/>
          </a:p>
          <a:p>
            <a:r>
              <a:rPr lang="ja-JP" altLang="en-US" dirty="0"/>
              <a:t>環境省</a:t>
            </a:r>
            <a:r>
              <a:rPr lang="ja-JP" altLang="en-US" dirty="0" smtClean="0"/>
              <a:t>のウェブサイトにて、各国立公園のアクセスやユニバーサルデザイン対応状況を閲覧可能。</a:t>
            </a:r>
            <a:endParaRPr lang="en-US" altLang="ja-JP" dirty="0" smtClean="0"/>
          </a:p>
        </p:txBody>
      </p:sp>
    </p:spTree>
    <p:extLst>
      <p:ext uri="{BB962C8B-B14F-4D97-AF65-F5344CB8AC3E}">
        <p14:creationId xmlns:p14="http://schemas.microsoft.com/office/powerpoint/2010/main" val="2846618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ユニバーサルデザイン対応状況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/>
              <a:t>対応内容</a:t>
            </a:r>
            <a:r>
              <a:rPr lang="ja-JP" altLang="en-US" dirty="0" smtClean="0"/>
              <a:t>：</a:t>
            </a:r>
            <a:endParaRPr lang="en-US" altLang="ja-JP" smtClean="0"/>
          </a:p>
          <a:p>
            <a:pPr lvl="1"/>
            <a:r>
              <a:rPr lang="ja-JP" altLang="en-US" dirty="0" smtClean="0"/>
              <a:t>車</a:t>
            </a:r>
            <a:r>
              <a:rPr lang="ja-JP" altLang="en-US" dirty="0"/>
              <a:t>いすの</a:t>
            </a:r>
            <a:r>
              <a:rPr lang="ja-JP" altLang="en-US" dirty="0" smtClean="0"/>
              <a:t>貸し出し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多言語</a:t>
            </a:r>
            <a:r>
              <a:rPr lang="ja-JP" altLang="en-US" dirty="0"/>
              <a:t>対応パンフレットの</a:t>
            </a:r>
            <a:r>
              <a:rPr lang="ja-JP" altLang="en-US" dirty="0" smtClean="0"/>
              <a:t>配布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身体</a:t>
            </a:r>
            <a:r>
              <a:rPr lang="ja-JP" altLang="en-US" dirty="0"/>
              <a:t>障害者用</a:t>
            </a:r>
            <a:r>
              <a:rPr lang="ja-JP" altLang="en-US" dirty="0" smtClean="0"/>
              <a:t>駐車場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筆談</a:t>
            </a:r>
            <a:r>
              <a:rPr lang="ja-JP" altLang="en-US" dirty="0"/>
              <a:t>・手話</a:t>
            </a:r>
            <a:r>
              <a:rPr lang="ja-JP" altLang="en-US" dirty="0" smtClean="0"/>
              <a:t>対応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多目的トイレ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コミュニケーション</a:t>
            </a:r>
            <a:r>
              <a:rPr lang="ja-JP" altLang="en-US" dirty="0"/>
              <a:t>支援ボード</a:t>
            </a:r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56068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課題</a:t>
            </a:r>
            <a:endParaRPr kumimoji="1" lang="ja-JP" altLang="en-US" dirty="0"/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608992"/>
            <a:ext cx="10515600" cy="4919399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ja-JP" altLang="en-US" dirty="0" smtClean="0"/>
              <a:t>ビジターセンターや博物館等の施設内は車いすで利用できても木道や展望デッキ等、屋外のアクセスが不十分。</a:t>
            </a:r>
            <a:endParaRPr lang="en-US" altLang="ja-JP" dirty="0" smtClean="0"/>
          </a:p>
          <a:p>
            <a:pPr>
              <a:lnSpc>
                <a:spcPct val="120000"/>
              </a:lnSpc>
            </a:pPr>
            <a:r>
              <a:rPr lang="ja-JP" altLang="en-US" dirty="0" smtClean="0"/>
              <a:t>多くの国立公園では園内の一部しか段差解消されておらず、車いすでは全てを見ることが出来ない。</a:t>
            </a:r>
            <a:endParaRPr lang="en-US" altLang="ja-JP" dirty="0" smtClean="0"/>
          </a:p>
          <a:p>
            <a:pPr>
              <a:lnSpc>
                <a:spcPct val="120000"/>
              </a:lnSpc>
            </a:pPr>
            <a:r>
              <a:rPr kumimoji="1" lang="ja-JP" altLang="en-US" dirty="0"/>
              <a:t>音声</a:t>
            </a:r>
            <a:r>
              <a:rPr kumimoji="1" lang="ja-JP" altLang="en-US" dirty="0" smtClean="0"/>
              <a:t>案内や点字案内等、視覚障害者へのユニバーサルデザイン対応が皆無。</a:t>
            </a:r>
            <a:endParaRPr kumimoji="1" lang="en-US" altLang="ja-JP" dirty="0" smtClean="0"/>
          </a:p>
          <a:p>
            <a:pPr>
              <a:lnSpc>
                <a:spcPct val="120000"/>
              </a:lnSpc>
            </a:pPr>
            <a:r>
              <a:rPr lang="ja-JP" altLang="en-US" dirty="0"/>
              <a:t>園内</a:t>
            </a:r>
            <a:r>
              <a:rPr lang="ja-JP" altLang="en-US" dirty="0" smtClean="0"/>
              <a:t>に複数の施設がある場合、一部の施設にしかユニバーサルデザイン対応がされていないことが多い。</a:t>
            </a:r>
            <a:endParaRPr kumimoji="1" lang="en-US" altLang="ja-JP" dirty="0" smtClean="0"/>
          </a:p>
          <a:p>
            <a:pPr>
              <a:lnSpc>
                <a:spcPct val="120000"/>
              </a:lnSpc>
            </a:pPr>
            <a:r>
              <a:rPr lang="ja-JP" altLang="en-US" dirty="0" smtClean="0"/>
              <a:t>ユニバーサルデザイン</a:t>
            </a:r>
            <a:r>
              <a:rPr lang="ja-JP" altLang="en-US" dirty="0"/>
              <a:t>対応</a:t>
            </a:r>
            <a:r>
              <a:rPr lang="ja-JP" altLang="en-US" dirty="0" smtClean="0"/>
              <a:t>状況はピクトグラムだけでなく写真付きで紹介して欲しい。</a:t>
            </a:r>
            <a:endParaRPr lang="en-US" altLang="ja-JP" dirty="0" smtClean="0"/>
          </a:p>
          <a:p>
            <a:pPr>
              <a:lnSpc>
                <a:spcPct val="120000"/>
              </a:lnSpc>
            </a:pPr>
            <a:r>
              <a:rPr kumimoji="1" lang="ja-JP" altLang="en-US" dirty="0" smtClean="0"/>
              <a:t>一部の国立公園では身障者用駐車スペースを利用する際に事前連絡を求めている。</a:t>
            </a:r>
            <a:endParaRPr kumimoji="1" lang="en-US" altLang="ja-JP" dirty="0" smtClean="0"/>
          </a:p>
          <a:p>
            <a:pPr>
              <a:lnSpc>
                <a:spcPct val="120000"/>
              </a:lnSpc>
            </a:pPr>
            <a:r>
              <a:rPr lang="ja-JP" altLang="en-US" dirty="0"/>
              <a:t>周辺</a:t>
            </a:r>
            <a:r>
              <a:rPr lang="ja-JP" altLang="en-US" dirty="0" smtClean="0"/>
              <a:t>のホテルにユニバーサルデザインの客室がない。</a:t>
            </a:r>
            <a:endParaRPr lang="en-US" altLang="ja-JP" dirty="0" smtClean="0"/>
          </a:p>
          <a:p>
            <a:pPr>
              <a:lnSpc>
                <a:spcPct val="120000"/>
              </a:lnSpc>
            </a:pPr>
            <a:r>
              <a:rPr lang="ja-JP" altLang="en-US" dirty="0"/>
              <a:t>現地までの公共交通手段（路線バス、最寄りの鉄道駅、</a:t>
            </a:r>
            <a:r>
              <a:rPr lang="ja-JP" altLang="en-US" dirty="0" smtClean="0"/>
              <a:t>観光バス、民間タクシー</a:t>
            </a:r>
            <a:r>
              <a:rPr lang="ja-JP" altLang="en-US" dirty="0"/>
              <a:t>）がユニバーサルデザイン対応になっていない</a:t>
            </a:r>
            <a:r>
              <a:rPr lang="ja-JP" altLang="en-US" dirty="0" smtClean="0"/>
              <a:t>。</a:t>
            </a:r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279102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例：西表石垣国立公園</a:t>
            </a:r>
            <a:endParaRPr kumimoji="1" lang="ja-JP" altLang="en-US" dirty="0"/>
          </a:p>
        </p:txBody>
      </p:sp>
      <p:pic>
        <p:nvPicPr>
          <p:cNvPr id="1028" name="Picture 4" descr="https://lh3.googleusercontent.com/pw/ACtC-3dcF2TnF51S2KU4uX9wUKwceM787VJsJS-PCVEJipewqurrI-37kgYUFnge3fn3E6k6mqP0pey2yFM9V2ZuRGSJTT2CBR0yTTaiNll8uBX0cuiVAClXNgI6cZVEhqFQB5nO0t78l3PKcJAcLV4U8WqK=w1305-h735-no?authuser=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8"/>
            <a:ext cx="5215140" cy="293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lh3.googleusercontent.com/pw/ACtC-3f__22YouaJ2fpJHUyQgn0lEXHBmSYmWHK-FizImWpsXp1FerZdgi0qiSkkML4vS4_4zLVv6bKixIua5HXrpuRmy2yN0QuHlzh3VYY7DgLjmNhf2npBMRuozuxQDvBLiUDb5K7qcaSSKNBzgUUai6Tq=w1305-h735-no?authuser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8657" y="1690687"/>
            <a:ext cx="5215143" cy="29332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838201" y="4842164"/>
            <a:ext cx="10515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展望デッキの一部がガラスになっており、車いすでも景色が見えるよう配慮されているが、</a:t>
            </a:r>
            <a:r>
              <a:rPr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ガラス</a:t>
            </a:r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張り</a:t>
            </a:r>
            <a:r>
              <a:rPr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になっていない場所では見づらいため、全ての方角の景色を楽しむことが出来ない。</a:t>
            </a:r>
            <a:endParaRPr kumimoji="1" lang="ja-JP" altLang="en-US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22162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例：西表石垣国立公園</a:t>
            </a:r>
            <a:endParaRPr kumimoji="1" lang="ja-JP" altLang="en-US" dirty="0"/>
          </a:p>
        </p:txBody>
      </p:sp>
      <p:pic>
        <p:nvPicPr>
          <p:cNvPr id="2050" name="Picture 2" descr="https://lh3.googleusercontent.com/pw/ACtC-3cCA4M1ojCIr3Cj_xMUGDr7l9ao00pUUi_YFUCo88XrBQn-ohSC98mrVTMhBi0Frv_MBqnN6kokmyzO-NxdAn3I54SBi_RYog_XLdR5E3b_tKSgsitcoL0quiBwmiGlzcCJcMUBfdFn9_PfbkmNROTy=w1305-h735-no?authuser=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027" y="1690688"/>
            <a:ext cx="5252088" cy="295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lh3.googleusercontent.com/pw/ACtC-3cfsjAxfLV7z_eF-pU7mBs-OLDLJ-_SFwhDt8oyl1JALZv0JgOk0_HWba9GKSOC1dV-iwdgMWEcb4zzRzF_yo3402dgp1VotrkPxbLZnp1sqK7AfElv762ay-l9SRFlEPKWffurl89xwv31jh24Pl84=w1305-h735-no?authuser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2884" y="1690688"/>
            <a:ext cx="5252089" cy="2954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テキスト ボックス 3"/>
          <p:cNvSpPr txBox="1"/>
          <p:nvPr/>
        </p:nvSpPr>
        <p:spPr>
          <a:xfrm>
            <a:off x="807027" y="5070763"/>
            <a:ext cx="106490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舗装されていない道、階段でしか行けない箇所があり、車いすでは厳しい。</a:t>
            </a:r>
            <a:endParaRPr kumimoji="1" lang="ja-JP" altLang="en-US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738734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例：西表石垣国立公園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38200" y="4956463"/>
            <a:ext cx="106178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景色が一望できる頂上の展望台（</a:t>
            </a:r>
            <a:r>
              <a:rPr kumimoji="1" lang="ja-JP" altLang="en-US" sz="2400" dirty="0" smtClean="0">
                <a:solidFill>
                  <a:srgbClr val="FF0000"/>
                </a:solidFill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一番の見どころ</a:t>
            </a:r>
            <a:r>
              <a:rPr kumimoji="1"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）は階段でしか行けず、車いすユーザーは同伴者に頼んで撮ってきてもらった</a:t>
            </a:r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写真</a:t>
            </a:r>
            <a:r>
              <a:rPr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を階段の下で見ることしか出来なかった。楽しみにしていた旅行で自分だけが取り残された気持ちになった。</a:t>
            </a:r>
            <a:endParaRPr kumimoji="1" lang="ja-JP" altLang="en-US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3074" name="Picture 2" descr="https://lh3.googleusercontent.com/pw/ACtC-3d3Jqouef-RMRWGOE-qQnHAFXFX2iKTq5hWj3XM2qnM1r15OXpRI0njFAdDtWxuuyjSDrwBhYqABEzXwUjvO1Igy3EbS9XkTs-wxNHsZsbjwnDjI0yJ3xfn3uLt95U10faRZtAVdA927wLfguFdncaR=w1305-h735-no?authuser=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5231939" cy="29427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lh3.googleusercontent.com/pw/ACtC-3dQZ0_bqwlfh6IbEmwIRIJfJJ3q8DaLsDHAnBHQRmA9tYbs9dauLgzNfsz3nlMA8r53IOeUnE5Zckz-CNwZ0kAQRo85P61y3o-0HoQV3Z4Lc1nxZFR8iyry5Xo3bdYpOMX4UMEO5CLLz6IjZU59OASI=w1305-h735-no?authuser=0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4155" y="1690688"/>
            <a:ext cx="5231941" cy="294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149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例：西表石垣国立公園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38199" y="5345966"/>
            <a:ext cx="977309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お土産屋さんや古民家、旅館等も車いすではアクセスできない造りのところが多々ある。</a:t>
            </a:r>
            <a:endParaRPr kumimoji="1" lang="ja-JP" altLang="en-US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9773093" cy="4351338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4098" name="Picture 2" descr="https://lh3.googleusercontent.com/pw/ACtC-3eCxuxyKt50E2yTbUUIzPGciFi6tYIcpE6bdH0c7VheJcnpBbSVEpoy14OQzBQGnW7vCHwUYMhSdDm6eZrCwbncqsomCKOxLpktGozQc6p9IFmDawUkvxP0qIGXs6Mghb4EOLQczlNApVHviHk2rt3K=w1305-h735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9526" y="1825625"/>
            <a:ext cx="5890438" cy="33130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7692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例</a:t>
            </a:r>
            <a:r>
              <a:rPr lang="ja-JP" altLang="en-US" dirty="0" smtClean="0"/>
              <a:t>：順天湾湿地（韓国）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829298" y="3408218"/>
            <a:ext cx="51227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多数</a:t>
            </a:r>
            <a:r>
              <a:rPr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の身障者用駐車スペースが用意されている。</a:t>
            </a:r>
            <a:endParaRPr kumimoji="1" lang="ja-JP" altLang="en-US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0" y="1825625"/>
            <a:ext cx="9957955" cy="4351338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5122" name="Picture 2" descr="https://lh3.googleusercontent.com/pw/ACtC-3f4gv0pYdVVmuZBWxUXeK9QQvWjHbe1RvQUq-c-skMkMRojKO_riAkDGSTrh2Y4Z5OSI0LOs7uxzRys5BFNAN2qzerrJqRGIZ_WE0TdMIxQRLBJipfHG1OPqnyM4lOINwTOjawVxz-xuOrPQhoRdXex=w1174-h880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825625"/>
            <a:ext cx="4869944" cy="36503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583639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例</a:t>
            </a:r>
            <a:r>
              <a:rPr lang="ja-JP" altLang="en-US" dirty="0" smtClean="0"/>
              <a:t>：順天湾湿地（韓国）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5829298" y="3408218"/>
            <a:ext cx="46343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園内の建物にはスロープや点字ブロックが設置されている。</a:t>
            </a:r>
            <a:endParaRPr kumimoji="1" lang="ja-JP" altLang="en-US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838201" y="1825625"/>
            <a:ext cx="9542318" cy="4351338"/>
          </a:xfrm>
        </p:spPr>
        <p:txBody>
          <a:bodyPr/>
          <a:lstStyle/>
          <a:p>
            <a:endParaRPr kumimoji="1" lang="ja-JP" altLang="en-US" dirty="0"/>
          </a:p>
        </p:txBody>
      </p:sp>
      <p:pic>
        <p:nvPicPr>
          <p:cNvPr id="6146" name="Picture 2" descr="https://lh3.googleusercontent.com/pw/ACtC-3cGvnxq0Cel7bHfFPe3S6-e8avi6kX0TVYE8h9KTZO-LsXRQq16vEpX60wmtf9E7uJEeFkkhbHwekMbt-U8uIZFhRSRrMcopMltTiCWuA8WdLo2LCbY70_wnpZIq4UHpZVaBBDj70J2OCov-R2Fl5_g=w1174-h880-no?authuser=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972" y="2126776"/>
            <a:ext cx="5001555" cy="3749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02035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例：例：順天湾湿地（韓国）</a:t>
            </a:r>
            <a:endParaRPr kumimoji="1" lang="ja-JP" altLang="en-US" dirty="0"/>
          </a:p>
        </p:txBody>
      </p:sp>
      <p:sp>
        <p:nvSpPr>
          <p:cNvPr id="4" name="テキスト ボックス 3"/>
          <p:cNvSpPr txBox="1"/>
          <p:nvPr/>
        </p:nvSpPr>
        <p:spPr>
          <a:xfrm>
            <a:off x="838200" y="4956463"/>
            <a:ext cx="106178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400" dirty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果て</a:t>
            </a:r>
            <a:r>
              <a:rPr lang="ja-JP" altLang="en-US" sz="2400" dirty="0" smtClean="0">
                <a:latin typeface="UD デジタル 教科書体 N-B" panose="02020700000000000000" pitchFamily="17" charset="-128"/>
                <a:ea typeface="UD デジタル 教科書体 N-B" panose="02020700000000000000" pitchFamily="17" charset="-128"/>
              </a:rPr>
              <a:t>しなく続く木道。車いす同士、ベビーカー同士ですれ違える幅が確保されている。</a:t>
            </a:r>
            <a:endParaRPr kumimoji="1" lang="ja-JP" altLang="en-US" sz="2400" dirty="0">
              <a:latin typeface="UD デジタル 教科書体 N-B" panose="02020700000000000000" pitchFamily="17" charset="-128"/>
              <a:ea typeface="UD デジタル 教科書体 N-B" panose="02020700000000000000" pitchFamily="17" charset="-128"/>
            </a:endParaRPr>
          </a:p>
        </p:txBody>
      </p:sp>
      <p:pic>
        <p:nvPicPr>
          <p:cNvPr id="7170" name="Picture 2" descr="https://lh3.googleusercontent.com/pw/ACtC-3cxrWrN96tilfUjZPYAUdhFffw_1nUha5QRlRkeSes6FvloV-_supDLVWCvOmNN9p5O1Z2DlGMnDggu7AtbYHdYOie0NaBrxLFfLrRuce2X4hnz5U1WCQg57syva1BagSY0zB9may8Rl1RbVtv4xv19=w1174-h880-no?authuser=0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690689"/>
            <a:ext cx="3925851" cy="29427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4" name="Picture 6" descr="https://lh3.googleusercontent.com/pw/ACtC-3csBI96CiqOwLLTYO-JEYFv1kARRZfmUgLjd_wf4lxahx5oRadIOBwFNnN9Iwsujt7DeAI4AM-RqN6blIZLNGLQPU02JyGeibpYEdJYtrsKtHDYFVoXMs_dH_4IqKlQiVZ13kNtVtKNSZOhDMyWmynU=w1174-h880-no?authuser=0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787" y="1701079"/>
            <a:ext cx="3925852" cy="2942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426215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1183</TotalTime>
  <Words>471</Words>
  <Application>Microsoft Office PowerPoint</Application>
  <PresentationFormat>ワイド画面</PresentationFormat>
  <Paragraphs>38</Paragraphs>
  <Slides>11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4" baseType="lpstr">
      <vt:lpstr>UD デジタル 教科書体 N-B</vt:lpstr>
      <vt:lpstr>Arial</vt:lpstr>
      <vt:lpstr>Office テーマ</vt:lpstr>
      <vt:lpstr>国立公園のバリアフリー状況と課題</vt:lpstr>
      <vt:lpstr>日本の国立公園</vt:lpstr>
      <vt:lpstr>ユニバーサルデザイン対応状況</vt:lpstr>
      <vt:lpstr>課題</vt:lpstr>
      <vt:lpstr>例：西表石垣国立公園</vt:lpstr>
      <vt:lpstr>例：西表石垣国立公園</vt:lpstr>
      <vt:lpstr>例：西表石垣国立公園</vt:lpstr>
      <vt:lpstr>例：西表石垣国立公園</vt:lpstr>
      <vt:lpstr>例：順天湾湿地（韓国）</vt:lpstr>
      <vt:lpstr>例：順天湾湿地（韓国）</vt:lpstr>
      <vt:lpstr>例：例：順天湾湿地（韓国）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国立公園のバリアフリー状況と課題</dc:title>
  <dc:creator>syain</dc:creator>
  <cp:lastModifiedBy>佐藤 聡</cp:lastModifiedBy>
  <cp:revision>30</cp:revision>
  <dcterms:created xsi:type="dcterms:W3CDTF">2021-04-06T06:29:54Z</dcterms:created>
  <dcterms:modified xsi:type="dcterms:W3CDTF">2021-05-28T00:47:09Z</dcterms:modified>
</cp:coreProperties>
</file>