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394" r:id="rId2"/>
    <p:sldId id="753" r:id="rId3"/>
    <p:sldId id="755" r:id="rId4"/>
    <p:sldId id="903" r:id="rId5"/>
    <p:sldId id="904" r:id="rId6"/>
    <p:sldId id="828" r:id="rId7"/>
    <p:sldId id="905" r:id="rId8"/>
    <p:sldId id="906" r:id="rId9"/>
    <p:sldId id="829" r:id="rId10"/>
    <p:sldId id="907" r:id="rId11"/>
    <p:sldId id="909" r:id="rId12"/>
    <p:sldId id="908" r:id="rId13"/>
    <p:sldId id="754" r:id="rId14"/>
    <p:sldId id="912" r:id="rId15"/>
    <p:sldId id="756" r:id="rId16"/>
    <p:sldId id="694" r:id="rId17"/>
  </p:sldIdLst>
  <p:sldSz cx="9144000" cy="6858000" type="screen4x3"/>
  <p:notesSz cx="9926638" cy="679767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75" autoAdjust="0"/>
    <p:restoredTop sz="94660"/>
  </p:normalViewPr>
  <p:slideViewPr>
    <p:cSldViewPr>
      <p:cViewPr varScale="1">
        <p:scale>
          <a:sx n="71" d="100"/>
          <a:sy n="71" d="100"/>
        </p:scale>
        <p:origin x="608"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622798" y="0"/>
            <a:ext cx="4301543" cy="339884"/>
          </a:xfrm>
          <a:prstGeom prst="rect">
            <a:avLst/>
          </a:prstGeom>
        </p:spPr>
        <p:txBody>
          <a:bodyPr vert="horz" lIns="91440" tIns="45720" rIns="91440" bIns="45720" rtlCol="0"/>
          <a:lstStyle>
            <a:lvl1pPr algn="r">
              <a:defRPr sz="1200"/>
            </a:lvl1pPr>
          </a:lstStyle>
          <a:p>
            <a:fld id="{FDAB8F9C-E05B-4828-91D3-6B64D81261A0}" type="datetimeFigureOut">
              <a:rPr kumimoji="1" lang="ja-JP" altLang="en-US" smtClean="0"/>
              <a:t>2020/3/15</a:t>
            </a:fld>
            <a:endParaRPr kumimoji="1" lang="ja-JP" altLang="en-US"/>
          </a:p>
        </p:txBody>
      </p:sp>
      <p:sp>
        <p:nvSpPr>
          <p:cNvPr id="4" name="フッター プレースホルダー 3"/>
          <p:cNvSpPr>
            <a:spLocks noGrp="1"/>
          </p:cNvSpPr>
          <p:nvPr>
            <p:ph type="ftr" sz="quarter" idx="2"/>
          </p:nvPr>
        </p:nvSpPr>
        <p:spPr>
          <a:xfrm>
            <a:off x="0" y="6456612"/>
            <a:ext cx="4301543" cy="339884"/>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622798" y="6456612"/>
            <a:ext cx="4301543" cy="339884"/>
          </a:xfrm>
          <a:prstGeom prst="rect">
            <a:avLst/>
          </a:prstGeom>
        </p:spPr>
        <p:txBody>
          <a:bodyPr vert="horz" lIns="91440" tIns="45720" rIns="91440" bIns="45720" rtlCol="0" anchor="b"/>
          <a:lstStyle>
            <a:lvl1pPr algn="r">
              <a:defRPr sz="1200"/>
            </a:lvl1pPr>
          </a:lstStyle>
          <a:p>
            <a:fld id="{8E224170-9E26-49D8-B393-0AF4D75A0A67}" type="slidenum">
              <a:rPr kumimoji="1" lang="ja-JP" altLang="en-US" smtClean="0"/>
              <a:t>‹#›</a:t>
            </a:fld>
            <a:endParaRPr kumimoji="1" lang="ja-JP" altLang="en-US"/>
          </a:p>
        </p:txBody>
      </p:sp>
    </p:spTree>
    <p:extLst>
      <p:ext uri="{BB962C8B-B14F-4D97-AF65-F5344CB8AC3E}">
        <p14:creationId xmlns:p14="http://schemas.microsoft.com/office/powerpoint/2010/main" val="14720454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622798" y="0"/>
            <a:ext cx="4301543" cy="339884"/>
          </a:xfrm>
          <a:prstGeom prst="rect">
            <a:avLst/>
          </a:prstGeom>
        </p:spPr>
        <p:txBody>
          <a:bodyPr vert="horz" lIns="91440" tIns="45720" rIns="91440" bIns="45720" rtlCol="0"/>
          <a:lstStyle>
            <a:lvl1pPr algn="r">
              <a:defRPr sz="1200"/>
            </a:lvl1pPr>
          </a:lstStyle>
          <a:p>
            <a:fld id="{FC5DDC4D-7433-4B78-A264-0FF4220CADF6}" type="datetimeFigureOut">
              <a:rPr kumimoji="1" lang="ja-JP" altLang="en-US" smtClean="0"/>
              <a:t>2020/3/15</a:t>
            </a:fld>
            <a:endParaRPr kumimoji="1" lang="ja-JP" altLang="en-US"/>
          </a:p>
        </p:txBody>
      </p:sp>
      <p:sp>
        <p:nvSpPr>
          <p:cNvPr id="4" name="スライド イメージ プレースホルダー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92664" y="3228896"/>
            <a:ext cx="7941310" cy="3058954"/>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6456612"/>
            <a:ext cx="4301543" cy="339884"/>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22798" y="6456612"/>
            <a:ext cx="4301543" cy="339884"/>
          </a:xfrm>
          <a:prstGeom prst="rect">
            <a:avLst/>
          </a:prstGeom>
        </p:spPr>
        <p:txBody>
          <a:bodyPr vert="horz" lIns="91440" tIns="45720" rIns="91440" bIns="45720" rtlCol="0" anchor="b"/>
          <a:lstStyle>
            <a:lvl1pPr algn="r">
              <a:defRPr sz="1200"/>
            </a:lvl1pPr>
          </a:lstStyle>
          <a:p>
            <a:fld id="{A7863CF4-4F89-46B4-A1B4-E6DF17B24CC1}" type="slidenum">
              <a:rPr kumimoji="1" lang="ja-JP" altLang="en-US" smtClean="0"/>
              <a:t>‹#›</a:t>
            </a:fld>
            <a:endParaRPr kumimoji="1" lang="ja-JP" altLang="en-US"/>
          </a:p>
        </p:txBody>
      </p:sp>
    </p:spTree>
    <p:extLst>
      <p:ext uri="{BB962C8B-B14F-4D97-AF65-F5344CB8AC3E}">
        <p14:creationId xmlns:p14="http://schemas.microsoft.com/office/powerpoint/2010/main" val="184158948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1B3A4EFE-9FB0-45D2-8BE3-813CD4585093}" type="datetime1">
              <a:rPr kumimoji="1" lang="ja-JP" altLang="en-US" smtClean="0"/>
              <a:t>2020/3/15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417E875-2AB8-46EA-9951-C8BED09ED41E}" type="slidenum">
              <a:rPr kumimoji="1" lang="ja-JP" altLang="en-US" smtClean="0"/>
              <a:t>‹#›</a:t>
            </a:fld>
            <a:endParaRPr kumimoji="1" lang="ja-JP" altLang="en-US"/>
          </a:p>
        </p:txBody>
      </p:sp>
    </p:spTree>
    <p:extLst>
      <p:ext uri="{BB962C8B-B14F-4D97-AF65-F5344CB8AC3E}">
        <p14:creationId xmlns:p14="http://schemas.microsoft.com/office/powerpoint/2010/main" val="3160936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CF0E23B-50CA-4BAA-AB9B-6F1D094D0530}" type="datetime1">
              <a:rPr kumimoji="1" lang="ja-JP" altLang="en-US" smtClean="0"/>
              <a:t>2020/3/15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417E875-2AB8-46EA-9951-C8BED09ED41E}" type="slidenum">
              <a:rPr kumimoji="1" lang="ja-JP" altLang="en-US" smtClean="0"/>
              <a:t>‹#›</a:t>
            </a:fld>
            <a:endParaRPr kumimoji="1" lang="ja-JP" altLang="en-US"/>
          </a:p>
        </p:txBody>
      </p:sp>
    </p:spTree>
    <p:extLst>
      <p:ext uri="{BB962C8B-B14F-4D97-AF65-F5344CB8AC3E}">
        <p14:creationId xmlns:p14="http://schemas.microsoft.com/office/powerpoint/2010/main" val="2799956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ABA404F7-4B27-4373-93CE-0FF438A663C6}" type="datetime1">
              <a:rPr kumimoji="1" lang="ja-JP" altLang="en-US" smtClean="0"/>
              <a:t>2020/3/15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417E875-2AB8-46EA-9951-C8BED09ED41E}" type="slidenum">
              <a:rPr kumimoji="1" lang="ja-JP" altLang="en-US" smtClean="0"/>
              <a:t>‹#›</a:t>
            </a:fld>
            <a:endParaRPr kumimoji="1" lang="ja-JP" altLang="en-US"/>
          </a:p>
        </p:txBody>
      </p:sp>
    </p:spTree>
    <p:extLst>
      <p:ext uri="{BB962C8B-B14F-4D97-AF65-F5344CB8AC3E}">
        <p14:creationId xmlns:p14="http://schemas.microsoft.com/office/powerpoint/2010/main" val="2062421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A82B5ED-8784-43EE-AF2C-9FD1E046CEE5}" type="datetime1">
              <a:rPr kumimoji="1" lang="ja-JP" altLang="en-US" smtClean="0"/>
              <a:t>2020/3/15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417E875-2AB8-46EA-9951-C8BED09ED41E}" type="slidenum">
              <a:rPr kumimoji="1" lang="ja-JP" altLang="en-US" smtClean="0"/>
              <a:t>‹#›</a:t>
            </a:fld>
            <a:endParaRPr kumimoji="1" lang="ja-JP" altLang="en-US"/>
          </a:p>
        </p:txBody>
      </p:sp>
    </p:spTree>
    <p:extLst>
      <p:ext uri="{BB962C8B-B14F-4D97-AF65-F5344CB8AC3E}">
        <p14:creationId xmlns:p14="http://schemas.microsoft.com/office/powerpoint/2010/main" val="774879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A9003503-47B7-466E-97BB-14FC45486329}" type="datetime1">
              <a:rPr kumimoji="1" lang="ja-JP" altLang="en-US" smtClean="0"/>
              <a:t>2020/3/15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A417E875-2AB8-46EA-9951-C8BED09ED41E}" type="slidenum">
              <a:rPr kumimoji="1" lang="ja-JP" altLang="en-US" smtClean="0"/>
              <a:t>‹#›</a:t>
            </a:fld>
            <a:endParaRPr kumimoji="1" lang="ja-JP" altLang="en-US"/>
          </a:p>
        </p:txBody>
      </p:sp>
    </p:spTree>
    <p:extLst>
      <p:ext uri="{BB962C8B-B14F-4D97-AF65-F5344CB8AC3E}">
        <p14:creationId xmlns:p14="http://schemas.microsoft.com/office/powerpoint/2010/main" val="3238079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6E84FFEB-9968-48F6-B3A5-03EEAE8ADA00}" type="datetime1">
              <a:rPr kumimoji="1" lang="ja-JP" altLang="en-US" smtClean="0"/>
              <a:t>2020/3/15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A417E875-2AB8-46EA-9951-C8BED09ED41E}" type="slidenum">
              <a:rPr kumimoji="1" lang="ja-JP" altLang="en-US" smtClean="0"/>
              <a:t>‹#›</a:t>
            </a:fld>
            <a:endParaRPr kumimoji="1" lang="ja-JP" altLang="en-US"/>
          </a:p>
        </p:txBody>
      </p:sp>
    </p:spTree>
    <p:extLst>
      <p:ext uri="{BB962C8B-B14F-4D97-AF65-F5344CB8AC3E}">
        <p14:creationId xmlns:p14="http://schemas.microsoft.com/office/powerpoint/2010/main" val="99153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11C98BF-44F9-4F52-A241-4251E9229339}" type="datetime1">
              <a:rPr kumimoji="1" lang="ja-JP" altLang="en-US" smtClean="0"/>
              <a:t>2020/3/15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a:t>
            </a:fld>
            <a:endParaRPr kumimoji="1" lang="ja-JP" altLang="en-US"/>
          </a:p>
        </p:txBody>
      </p:sp>
    </p:spTree>
    <p:extLst>
      <p:ext uri="{BB962C8B-B14F-4D97-AF65-F5344CB8AC3E}">
        <p14:creationId xmlns:p14="http://schemas.microsoft.com/office/powerpoint/2010/main" val="1138998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23B3B42-B9F3-48A1-A2F0-AE24D286B2C9}" type="datetime1">
              <a:rPr kumimoji="1" lang="ja-JP" altLang="en-US" smtClean="0"/>
              <a:t>2020/3/15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417E875-2AB8-46EA-9951-C8BED09ED41E}" type="slidenum">
              <a:rPr kumimoji="1" lang="ja-JP" altLang="en-US" smtClean="0"/>
              <a:t>‹#›</a:t>
            </a:fld>
            <a:endParaRPr kumimoji="1" lang="ja-JP" altLang="en-US"/>
          </a:p>
        </p:txBody>
      </p:sp>
    </p:spTree>
    <p:extLst>
      <p:ext uri="{BB962C8B-B14F-4D97-AF65-F5344CB8AC3E}">
        <p14:creationId xmlns:p14="http://schemas.microsoft.com/office/powerpoint/2010/main" val="3178304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1F5EC2E-212E-48EC-90E9-BE2A099AC6FA}" type="datetime1">
              <a:rPr kumimoji="1" lang="ja-JP" altLang="en-US" smtClean="0"/>
              <a:t>2020/3/15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A417E875-2AB8-46EA-9951-C8BED09ED41E}" type="slidenum">
              <a:rPr kumimoji="1" lang="ja-JP" altLang="en-US" smtClean="0"/>
              <a:t>‹#›</a:t>
            </a:fld>
            <a:endParaRPr kumimoji="1" lang="ja-JP" altLang="en-US"/>
          </a:p>
        </p:txBody>
      </p:sp>
    </p:spTree>
    <p:extLst>
      <p:ext uri="{BB962C8B-B14F-4D97-AF65-F5344CB8AC3E}">
        <p14:creationId xmlns:p14="http://schemas.microsoft.com/office/powerpoint/2010/main" val="2777708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CED179A-BAC1-4DAC-9F19-C77BE4FDBE51}" type="datetime1">
              <a:rPr kumimoji="1" lang="ja-JP" altLang="en-US" smtClean="0"/>
              <a:t>2020/3/15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417E875-2AB8-46EA-9951-C8BED09ED41E}" type="slidenum">
              <a:rPr kumimoji="1" lang="ja-JP" altLang="en-US" smtClean="0"/>
              <a:t>‹#›</a:t>
            </a:fld>
            <a:endParaRPr kumimoji="1" lang="ja-JP" altLang="en-US"/>
          </a:p>
        </p:txBody>
      </p:sp>
    </p:spTree>
    <p:extLst>
      <p:ext uri="{BB962C8B-B14F-4D97-AF65-F5344CB8AC3E}">
        <p14:creationId xmlns:p14="http://schemas.microsoft.com/office/powerpoint/2010/main" val="2780406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AE29C38-F568-43FD-8EEC-CA5875A27E6E}" type="datetime1">
              <a:rPr kumimoji="1" lang="ja-JP" altLang="en-US" smtClean="0"/>
              <a:t>2020/3/15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A417E875-2AB8-46EA-9951-C8BED09ED41E}" type="slidenum">
              <a:rPr kumimoji="1" lang="ja-JP" altLang="en-US" smtClean="0"/>
              <a:t>‹#›</a:t>
            </a:fld>
            <a:endParaRPr kumimoji="1" lang="ja-JP" altLang="en-US"/>
          </a:p>
        </p:txBody>
      </p:sp>
    </p:spTree>
    <p:extLst>
      <p:ext uri="{BB962C8B-B14F-4D97-AF65-F5344CB8AC3E}">
        <p14:creationId xmlns:p14="http://schemas.microsoft.com/office/powerpoint/2010/main" val="1739787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alpha val="85000"/>
          </a:schemeClr>
        </a:solid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4D9A3A-C4A8-480F-AF36-C85B9F76994E}" type="datetime1">
              <a:rPr kumimoji="1" lang="ja-JP" altLang="en-US" smtClean="0"/>
              <a:t>2020/3/15</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17E875-2AB8-46EA-9951-C8BED09ED41E}" type="slidenum">
              <a:rPr kumimoji="1" lang="ja-JP" altLang="en-US" smtClean="0"/>
              <a:t>‹#›</a:t>
            </a:fld>
            <a:endParaRPr kumimoji="1" lang="ja-JP" altLang="en-US"/>
          </a:p>
        </p:txBody>
      </p:sp>
    </p:spTree>
    <p:extLst>
      <p:ext uri="{BB962C8B-B14F-4D97-AF65-F5344CB8AC3E}">
        <p14:creationId xmlns:p14="http://schemas.microsoft.com/office/powerpoint/2010/main" val="38968669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79512" y="1052736"/>
            <a:ext cx="8856984" cy="3096344"/>
          </a:xfrm>
        </p:spPr>
        <p:txBody>
          <a:bodyPr>
            <a:noAutofit/>
          </a:bodyPr>
          <a:lstStyle/>
          <a:p>
            <a:r>
              <a:rPr lang="ja-JP" altLang="en-US" sz="3600" b="1" dirty="0" smtClean="0">
                <a:latin typeface="UD デジタル 教科書体 NK-B" panose="02020700000000000000" pitchFamily="18" charset="-128"/>
                <a:ea typeface="UD デジタル 教科書体 NK-B" panose="02020700000000000000" pitchFamily="18" charset="-128"/>
              </a:rPr>
              <a:t>障害</a:t>
            </a:r>
            <a:r>
              <a:rPr lang="ja-JP" altLang="en-US" sz="3600" b="1" dirty="0" smtClean="0">
                <a:latin typeface="UD デジタル 教科書体 NK-B" panose="02020700000000000000" pitchFamily="18" charset="-128"/>
                <a:ea typeface="UD デジタル 教科書体 NK-B" panose="02020700000000000000" pitchFamily="18" charset="-128"/>
              </a:rPr>
              <a:t>者差別解消法</a:t>
            </a:r>
            <a:r>
              <a:rPr lang="ja-JP" altLang="en-US" sz="3600" b="1" dirty="0" smtClean="0">
                <a:latin typeface="UD デジタル 教科書体 NK-B" panose="02020700000000000000" pitchFamily="18" charset="-128"/>
                <a:ea typeface="UD デジタル 教科書体 NK-B" panose="02020700000000000000" pitchFamily="18" charset="-128"/>
              </a:rPr>
              <a:t>見直し</a:t>
            </a:r>
            <a:r>
              <a:rPr lang="ja-JP" altLang="en-US" sz="3600" b="1" dirty="0">
                <a:latin typeface="UD デジタル 教科書体 NK-B" panose="02020700000000000000" pitchFamily="18" charset="-128"/>
                <a:ea typeface="UD デジタル 教科書体 NK-B" panose="02020700000000000000" pitchFamily="18" charset="-128"/>
              </a:rPr>
              <a:t>の状況</a:t>
            </a:r>
            <a:r>
              <a:rPr lang="ja-JP" altLang="ja-JP" sz="3600" dirty="0">
                <a:latin typeface="UD デジタル 教科書体 NK-B" panose="02020700000000000000" pitchFamily="18" charset="-128"/>
                <a:ea typeface="UD デジタル 教科書体 NK-B" panose="02020700000000000000" pitchFamily="18" charset="-128"/>
              </a:rPr>
              <a:t/>
            </a:r>
            <a:br>
              <a:rPr lang="ja-JP" altLang="ja-JP" sz="3600" dirty="0">
                <a:latin typeface="UD デジタル 教科書体 NK-B" panose="02020700000000000000" pitchFamily="18" charset="-128"/>
                <a:ea typeface="UD デジタル 教科書体 NK-B" panose="02020700000000000000" pitchFamily="18" charset="-128"/>
              </a:rPr>
            </a:br>
            <a:r>
              <a:rPr lang="en-US" altLang="ja-JP" sz="4000" b="1" i="1" dirty="0" smtClean="0">
                <a:solidFill>
                  <a:srgbClr val="FF0000"/>
                </a:solidFill>
                <a:latin typeface="UD デジタル 教科書体 NK-B" panose="02020700000000000000" pitchFamily="18" charset="-128"/>
                <a:ea typeface="UD デジタル 教科書体 NK-B" panose="02020700000000000000" pitchFamily="18" charset="-128"/>
              </a:rPr>
              <a:t>Nothing </a:t>
            </a:r>
            <a:r>
              <a:rPr lang="en-US" altLang="ja-JP" sz="4000" b="1" i="1" dirty="0">
                <a:solidFill>
                  <a:srgbClr val="FF0000"/>
                </a:solidFill>
                <a:latin typeface="UD デジタル 教科書体 NK-B" panose="02020700000000000000" pitchFamily="18" charset="-128"/>
                <a:ea typeface="UD デジタル 教科書体 NK-B" panose="02020700000000000000" pitchFamily="18" charset="-128"/>
              </a:rPr>
              <a:t>about </a:t>
            </a:r>
            <a:r>
              <a:rPr lang="en-US" altLang="ja-JP" sz="4000" b="1" i="1" dirty="0" err="1" smtClean="0">
                <a:solidFill>
                  <a:srgbClr val="FF0000"/>
                </a:solidFill>
                <a:latin typeface="UD デジタル 教科書体 NK-B" panose="02020700000000000000" pitchFamily="18" charset="-128"/>
                <a:ea typeface="UD デジタル 教科書体 NK-B" panose="02020700000000000000" pitchFamily="18" charset="-128"/>
              </a:rPr>
              <a:t>us,without</a:t>
            </a:r>
            <a:r>
              <a:rPr lang="en-US" altLang="ja-JP" sz="4000" b="1" i="1" dirty="0" smtClean="0">
                <a:solidFill>
                  <a:srgbClr val="FF0000"/>
                </a:solidFill>
                <a:latin typeface="UD デジタル 教科書体 NK-B" panose="02020700000000000000" pitchFamily="18" charset="-128"/>
                <a:ea typeface="UD デジタル 教科書体 NK-B" panose="02020700000000000000" pitchFamily="18" charset="-128"/>
              </a:rPr>
              <a:t> </a:t>
            </a:r>
            <a:r>
              <a:rPr lang="en-US" altLang="ja-JP" sz="4000" b="1" i="1" dirty="0">
                <a:solidFill>
                  <a:srgbClr val="FF0000"/>
                </a:solidFill>
                <a:latin typeface="UD デジタル 教科書体 NK-B" panose="02020700000000000000" pitchFamily="18" charset="-128"/>
                <a:ea typeface="UD デジタル 教科書体 NK-B" panose="02020700000000000000" pitchFamily="18" charset="-128"/>
              </a:rPr>
              <a:t>us!</a:t>
            </a:r>
            <a:r>
              <a:rPr lang="ja-JP" altLang="en-US" sz="4000" b="1" dirty="0">
                <a:latin typeface="UD デジタル 教科書体 NK-B" panose="02020700000000000000" pitchFamily="18" charset="-128"/>
                <a:ea typeface="UD デジタル 教科書体 NK-B" panose="02020700000000000000" pitchFamily="18" charset="-128"/>
              </a:rPr>
              <a:t/>
            </a:r>
            <a:br>
              <a:rPr lang="ja-JP" altLang="en-US" sz="4000" b="1" dirty="0">
                <a:latin typeface="UD デジタル 教科書体 NK-B" panose="02020700000000000000" pitchFamily="18" charset="-128"/>
                <a:ea typeface="UD デジタル 教科書体 NK-B" panose="02020700000000000000" pitchFamily="18" charset="-128"/>
              </a:rPr>
            </a:br>
            <a:endParaRPr kumimoji="1" lang="ja-JP" altLang="en-US" sz="4000" b="1" dirty="0">
              <a:latin typeface="UD デジタル 教科書体 NK-B" panose="02020700000000000000" pitchFamily="18" charset="-128"/>
              <a:ea typeface="UD デジタル 教科書体 NK-B" panose="02020700000000000000" pitchFamily="18" charset="-128"/>
            </a:endParaRPr>
          </a:p>
        </p:txBody>
      </p:sp>
      <p:sp>
        <p:nvSpPr>
          <p:cNvPr id="3" name="サブタイトル 2"/>
          <p:cNvSpPr>
            <a:spLocks noGrp="1"/>
          </p:cNvSpPr>
          <p:nvPr>
            <p:ph type="subTitle" idx="1"/>
          </p:nvPr>
        </p:nvSpPr>
        <p:spPr>
          <a:xfrm>
            <a:off x="2856842" y="4293096"/>
            <a:ext cx="6035638" cy="1944216"/>
          </a:xfrm>
        </p:spPr>
        <p:txBody>
          <a:bodyPr>
            <a:normAutofit/>
          </a:bodyPr>
          <a:lstStyle/>
          <a:p>
            <a:endParaRPr lang="en-US" altLang="ja-JP" sz="2400" dirty="0" smtClean="0">
              <a:solidFill>
                <a:schemeClr val="tx1"/>
              </a:solidFill>
              <a:latin typeface="UD デジタル 教科書体 NK-B" panose="02020700000000000000" pitchFamily="18" charset="-128"/>
              <a:ea typeface="UD デジタル 教科書体 NK-B" panose="02020700000000000000" pitchFamily="18" charset="-128"/>
            </a:endParaRPr>
          </a:p>
          <a:p>
            <a:r>
              <a:rPr kumimoji="1" lang="en-US" altLang="ja-JP" sz="2800" dirty="0" smtClean="0">
                <a:solidFill>
                  <a:schemeClr val="tx1"/>
                </a:solidFill>
                <a:latin typeface="UD デジタル 教科書体 NK-B" panose="02020700000000000000" pitchFamily="18" charset="-128"/>
                <a:ea typeface="UD デジタル 教科書体 NK-B" panose="02020700000000000000" pitchFamily="18" charset="-128"/>
              </a:rPr>
              <a:t>DPI</a:t>
            </a:r>
            <a:r>
              <a:rPr kumimoji="1" lang="ja-JP" altLang="en-US" sz="2800" dirty="0" smtClean="0">
                <a:solidFill>
                  <a:schemeClr val="tx1"/>
                </a:solidFill>
                <a:latin typeface="UD デジタル 教科書体 NK-B" panose="02020700000000000000" pitchFamily="18" charset="-128"/>
                <a:ea typeface="UD デジタル 教科書体 NK-B" panose="02020700000000000000" pitchFamily="18" charset="-128"/>
              </a:rPr>
              <a:t>日本会議事務局長　</a:t>
            </a:r>
            <a:r>
              <a:rPr lang="ja-JP" altLang="en-US" sz="2800" dirty="0" smtClean="0">
                <a:solidFill>
                  <a:schemeClr val="tx1"/>
                </a:solidFill>
                <a:latin typeface="UD デジタル 教科書体 NK-B" panose="02020700000000000000" pitchFamily="18" charset="-128"/>
                <a:ea typeface="UD デジタル 教科書体 NK-B" panose="02020700000000000000" pitchFamily="18" charset="-128"/>
              </a:rPr>
              <a:t>佐藤　聡</a:t>
            </a:r>
            <a:endParaRPr kumimoji="1" lang="ja-JP" altLang="en-US" sz="2800" dirty="0">
              <a:solidFill>
                <a:schemeClr val="tx1"/>
              </a:solidFill>
              <a:latin typeface="UD デジタル 教科書体 NK-B" panose="02020700000000000000" pitchFamily="18" charset="-128"/>
              <a:ea typeface="UD デジタル 教科書体 NK-B" panose="02020700000000000000" pitchFamily="18" charset="-128"/>
            </a:endParaRPr>
          </a:p>
        </p:txBody>
      </p:sp>
      <p:pic>
        <p:nvPicPr>
          <p:cNvPr id="5" name="Picture 2" descr="C:\Users\ssato51\Google ドライブ\写真\2015\過去の写真\DPI.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5576" y="4149080"/>
            <a:ext cx="2101266" cy="2088232"/>
          </a:xfrm>
          <a:prstGeom prst="rect">
            <a:avLst/>
          </a:prstGeom>
          <a:noFill/>
          <a:extLst>
            <a:ext uri="{909E8E84-426E-40DD-AFC4-6F175D3DCCD1}">
              <a14:hiddenFill xmlns:a14="http://schemas.microsoft.com/office/drawing/2010/main">
                <a:solidFill>
                  <a:srgbClr val="FFFFFF"/>
                </a:solidFill>
              </a14:hiddenFill>
            </a:ext>
          </a:extLst>
        </p:spPr>
      </p:pic>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1</a:t>
            </a:fld>
            <a:endParaRPr kumimoji="1" lang="ja-JP" altLang="en-US"/>
          </a:p>
        </p:txBody>
      </p:sp>
    </p:spTree>
    <p:extLst>
      <p:ext uri="{BB962C8B-B14F-4D97-AF65-F5344CB8AC3E}">
        <p14:creationId xmlns:p14="http://schemas.microsoft.com/office/powerpoint/2010/main" val="858995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latin typeface="UD デジタル 教科書体 NK-B" panose="02020700000000000000" pitchFamily="18" charset="-128"/>
                <a:ea typeface="UD デジタル 教科書体 NK-B" panose="02020700000000000000" pitchFamily="18" charset="-128"/>
              </a:rPr>
              <a:t>経　過</a:t>
            </a:r>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3" name="コンテンツ プレースホルダー 2"/>
          <p:cNvSpPr>
            <a:spLocks noGrp="1"/>
          </p:cNvSpPr>
          <p:nvPr>
            <p:ph idx="1"/>
          </p:nvPr>
        </p:nvSpPr>
        <p:spPr>
          <a:xfrm>
            <a:off x="457200" y="1600200"/>
            <a:ext cx="8229600" cy="5121275"/>
          </a:xfrm>
        </p:spPr>
        <p:txBody>
          <a:bodyPr>
            <a:normAutofit lnSpcReduction="10000"/>
          </a:bodyPr>
          <a:lstStyle/>
          <a:p>
            <a:pPr marL="0" indent="0">
              <a:buNone/>
            </a:pPr>
            <a:r>
              <a:rPr kumimoji="1" lang="ja-JP" altLang="en-US" dirty="0" smtClean="0">
                <a:latin typeface="UD デジタル 教科書体 NK-B" panose="02020700000000000000" pitchFamily="18" charset="-128"/>
                <a:ea typeface="UD デジタル 教科書体 NK-B" panose="02020700000000000000" pitchFamily="18" charset="-128"/>
              </a:rPr>
              <a:t>２０１６年４</a:t>
            </a:r>
            <a:r>
              <a:rPr lang="ja-JP" altLang="en-US" dirty="0" smtClean="0">
                <a:latin typeface="UD デジタル 教科書体 NK-B" panose="02020700000000000000" pitchFamily="18" charset="-128"/>
                <a:ea typeface="UD デジタル 教科書体 NK-B" panose="02020700000000000000" pitchFamily="18" charset="-128"/>
              </a:rPr>
              <a:t>月　障害者差別解消法施行</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0" indent="0">
              <a:buNone/>
            </a:pPr>
            <a:r>
              <a:rPr kumimoji="1" lang="ja-JP" altLang="en-US" dirty="0" smtClean="0">
                <a:latin typeface="UD デジタル 教科書体 NK-B" panose="02020700000000000000" pitchFamily="18" charset="-128"/>
                <a:ea typeface="UD デジタル 教科書体 NK-B" panose="02020700000000000000" pitchFamily="18" charset="-128"/>
              </a:rPr>
              <a:t>２０１９年４月　施行後３年経過</a:t>
            </a:r>
            <a:endParaRPr kumimoji="1" lang="en-US" altLang="ja-JP" dirty="0" smtClean="0">
              <a:latin typeface="UD デジタル 教科書体 NK-B" panose="02020700000000000000" pitchFamily="18" charset="-128"/>
              <a:ea typeface="UD デジタル 教科書体 NK-B" panose="02020700000000000000" pitchFamily="18" charset="-128"/>
            </a:endParaRPr>
          </a:p>
          <a:p>
            <a:pPr marL="0" indent="0">
              <a:buNone/>
            </a:pPr>
            <a:r>
              <a:rPr lang="en-US" altLang="ja-JP" dirty="0">
                <a:latin typeface="UD デジタル 教科書体 NK-B" panose="02020700000000000000" pitchFamily="18" charset="-128"/>
                <a:ea typeface="UD デジタル 教科書体 NK-B" panose="02020700000000000000" pitchFamily="18" charset="-128"/>
              </a:rPr>
              <a:t>【</a:t>
            </a:r>
            <a:r>
              <a:rPr lang="ja-JP" altLang="en-US" dirty="0" smtClean="0">
                <a:latin typeface="UD デジタル 教科書体 NK-B" panose="02020700000000000000" pitchFamily="18" charset="-128"/>
                <a:ea typeface="UD デジタル 教科書体 NK-B" panose="02020700000000000000" pitchFamily="18" charset="-128"/>
              </a:rPr>
              <a:t>内閣府</a:t>
            </a:r>
            <a:r>
              <a:rPr kumimoji="1" lang="ja-JP" altLang="en-US" dirty="0" smtClean="0">
                <a:latin typeface="UD デジタル 教科書体 NK-B" panose="02020700000000000000" pitchFamily="18" charset="-128"/>
                <a:ea typeface="UD デジタル 教科書体 NK-B" panose="02020700000000000000" pitchFamily="18" charset="-128"/>
              </a:rPr>
              <a:t>障害者政策</a:t>
            </a:r>
            <a:r>
              <a:rPr kumimoji="1" lang="ja-JP" altLang="en-US" dirty="0" smtClean="0">
                <a:latin typeface="UD デジタル 教科書体 NK-B" panose="02020700000000000000" pitchFamily="18" charset="-128"/>
                <a:ea typeface="UD デジタル 教科書体 NK-B" panose="02020700000000000000" pitchFamily="18" charset="-128"/>
              </a:rPr>
              <a:t>委員会</a:t>
            </a:r>
            <a:r>
              <a:rPr kumimoji="1" lang="en-US" altLang="ja-JP" dirty="0" smtClean="0">
                <a:latin typeface="UD デジタル 教科書体 NK-B" panose="02020700000000000000" pitchFamily="18" charset="-128"/>
                <a:ea typeface="UD デジタル 教科書体 NK-B" panose="02020700000000000000" pitchFamily="18" charset="-128"/>
              </a:rPr>
              <a:t>】</a:t>
            </a:r>
            <a:endParaRPr kumimoji="1" lang="en-US" altLang="ja-JP" dirty="0" smtClean="0">
              <a:latin typeface="UD デジタル 教科書体 NK-B" panose="02020700000000000000" pitchFamily="18" charset="-128"/>
              <a:ea typeface="UD デジタル 教科書体 NK-B" panose="02020700000000000000" pitchFamily="18" charset="-128"/>
            </a:endParaRPr>
          </a:p>
          <a:p>
            <a:r>
              <a:rPr lang="ja-JP" altLang="en-US" dirty="0" smtClean="0">
                <a:latin typeface="UD デジタル 教科書体 NK-B" panose="02020700000000000000" pitchFamily="18" charset="-128"/>
                <a:ea typeface="UD デジタル 教科書体 NK-B" panose="02020700000000000000" pitchFamily="18" charset="-128"/>
              </a:rPr>
              <a:t>第４２回</a:t>
            </a:r>
            <a:r>
              <a:rPr lang="ja-JP" altLang="en-US" sz="2600" dirty="0" smtClean="0">
                <a:latin typeface="UD デジタル 教科書体 NK-B" panose="02020700000000000000" pitchFamily="18" charset="-128"/>
                <a:ea typeface="UD デジタル 教科書体 NK-B" panose="02020700000000000000" pitchFamily="18" charset="-128"/>
              </a:rPr>
              <a:t>（２</a:t>
            </a:r>
            <a:r>
              <a:rPr lang="en-US" altLang="ja-JP" sz="2600" dirty="0" smtClean="0">
                <a:latin typeface="UD デジタル 教科書体 NK-B" panose="02020700000000000000" pitchFamily="18" charset="-128"/>
                <a:ea typeface="UD デジタル 教科書体 NK-B" panose="02020700000000000000" pitchFamily="18" charset="-128"/>
              </a:rPr>
              <a:t>/</a:t>
            </a:r>
            <a:r>
              <a:rPr lang="ja-JP" altLang="en-US" sz="2600" dirty="0" smtClean="0">
                <a:latin typeface="UD デジタル 教科書体 NK-B" panose="02020700000000000000" pitchFamily="18" charset="-128"/>
                <a:ea typeface="UD デジタル 教科書体 NK-B" panose="02020700000000000000" pitchFamily="18" charset="-128"/>
              </a:rPr>
              <a:t>２２）</a:t>
            </a:r>
            <a:r>
              <a:rPr lang="ja-JP" altLang="en-US" dirty="0" smtClean="0">
                <a:latin typeface="UD デジタル 教科書体 NK-B" panose="02020700000000000000" pitchFamily="18" charset="-128"/>
                <a:ea typeface="UD デジタル 教科書体 NK-B" panose="02020700000000000000" pitchFamily="18" charset="-128"/>
              </a:rPr>
              <a:t>から見直し議論</a:t>
            </a:r>
            <a:r>
              <a:rPr lang="ja-JP" altLang="en-US" dirty="0" smtClean="0">
                <a:latin typeface="UD デジタル 教科書体 NK-B" panose="02020700000000000000" pitchFamily="18" charset="-128"/>
                <a:ea typeface="UD デジタル 教科書体 NK-B" panose="02020700000000000000" pitchFamily="18" charset="-128"/>
              </a:rPr>
              <a:t>スタート</a:t>
            </a:r>
            <a:endParaRPr lang="en-US" altLang="ja-JP" dirty="0" smtClean="0">
              <a:latin typeface="UD デジタル 教科書体 NK-B" panose="02020700000000000000" pitchFamily="18" charset="-128"/>
              <a:ea typeface="UD デジタル 教科書体 NK-B" panose="02020700000000000000" pitchFamily="18" charset="-128"/>
            </a:endParaRPr>
          </a:p>
          <a:p>
            <a:r>
              <a:rPr lang="ja-JP" altLang="en-US" dirty="0" smtClean="0">
                <a:latin typeface="UD デジタル 教科書体 NK-B" panose="02020700000000000000" pitchFamily="18" charset="-128"/>
                <a:ea typeface="UD デジタル 教科書体 NK-B" panose="02020700000000000000" pitchFamily="18" charset="-128"/>
              </a:rPr>
              <a:t>第４６回</a:t>
            </a:r>
            <a:r>
              <a:rPr lang="ja-JP" altLang="en-US" sz="2600" dirty="0" smtClean="0">
                <a:latin typeface="UD デジタル 教科書体 NK-B" panose="02020700000000000000" pitchFamily="18" charset="-128"/>
                <a:ea typeface="UD デジタル 教科書体 NK-B" panose="02020700000000000000" pitchFamily="18" charset="-128"/>
              </a:rPr>
              <a:t>（</a:t>
            </a:r>
            <a:r>
              <a:rPr lang="ja-JP" altLang="en-US" sz="2600" dirty="0">
                <a:latin typeface="UD デジタル 教科書体 NK-B" panose="02020700000000000000" pitchFamily="18" charset="-128"/>
                <a:ea typeface="UD デジタル 教科書体 NK-B" panose="02020700000000000000" pitchFamily="18" charset="-128"/>
              </a:rPr>
              <a:t>１０</a:t>
            </a:r>
            <a:r>
              <a:rPr lang="en-US" altLang="ja-JP" sz="2600" dirty="0" smtClean="0">
                <a:latin typeface="UD デジタル 教科書体 NK-B" panose="02020700000000000000" pitchFamily="18" charset="-128"/>
                <a:ea typeface="UD デジタル 教科書体 NK-B" panose="02020700000000000000" pitchFamily="18" charset="-128"/>
              </a:rPr>
              <a:t>/</a:t>
            </a:r>
            <a:r>
              <a:rPr lang="ja-JP" altLang="en-US" sz="2600" dirty="0">
                <a:latin typeface="UD デジタル 教科書体 NK-B" panose="02020700000000000000" pitchFamily="18" charset="-128"/>
                <a:ea typeface="UD デジタル 教科書体 NK-B" panose="02020700000000000000" pitchFamily="18" charset="-128"/>
              </a:rPr>
              <a:t>１７</a:t>
            </a:r>
            <a:r>
              <a:rPr lang="ja-JP" altLang="en-US" sz="2600" dirty="0" smtClean="0">
                <a:latin typeface="UD デジタル 教科書体 NK-B" panose="02020700000000000000" pitchFamily="18" charset="-128"/>
                <a:ea typeface="UD デジタル 教科書体 NK-B" panose="02020700000000000000" pitchFamily="18" charset="-128"/>
              </a:rPr>
              <a:t>）</a:t>
            </a:r>
            <a:r>
              <a:rPr lang="ja-JP" altLang="en-US" dirty="0" smtClean="0">
                <a:latin typeface="UD デジタル 教科書体 NK-B" panose="02020700000000000000" pitchFamily="18" charset="-128"/>
                <a:ea typeface="UD デジタル 教科書体 NK-B" panose="02020700000000000000" pitchFamily="18" charset="-128"/>
              </a:rPr>
              <a:t>：経団連、商工会議所から</a:t>
            </a:r>
            <a:r>
              <a:rPr lang="ja-JP" altLang="en-US" u="sng" dirty="0" smtClean="0">
                <a:latin typeface="UD デジタル 教科書体 NK-B" panose="02020700000000000000" pitchFamily="18" charset="-128"/>
                <a:ea typeface="UD デジタル 教科書体 NK-B" panose="02020700000000000000" pitchFamily="18" charset="-128"/>
              </a:rPr>
              <a:t>民間事業者の合理的配慮の義務は慎重に</a:t>
            </a:r>
            <a:endParaRPr lang="en-US" altLang="ja-JP" u="sng" dirty="0" smtClean="0">
              <a:latin typeface="UD デジタル 教科書体 NK-B" panose="02020700000000000000" pitchFamily="18" charset="-128"/>
              <a:ea typeface="UD デジタル 教科書体 NK-B" panose="02020700000000000000" pitchFamily="18" charset="-128"/>
            </a:endParaRPr>
          </a:p>
          <a:p>
            <a:r>
              <a:rPr lang="ja-JP" altLang="en-US" dirty="0" smtClean="0">
                <a:latin typeface="UD デジタル 教科書体 NK-B" panose="02020700000000000000" pitchFamily="18" charset="-128"/>
                <a:ea typeface="UD デジタル 教科書体 NK-B" panose="02020700000000000000" pitchFamily="18" charset="-128"/>
              </a:rPr>
              <a:t>第４７回</a:t>
            </a:r>
            <a:r>
              <a:rPr lang="ja-JP" altLang="en-US" sz="2600" dirty="0" smtClean="0">
                <a:latin typeface="UD デジタル 教科書体 NK-B" panose="02020700000000000000" pitchFamily="18" charset="-128"/>
                <a:ea typeface="UD デジタル 教科書体 NK-B" panose="02020700000000000000" pitchFamily="18" charset="-128"/>
              </a:rPr>
              <a:t>（１１</a:t>
            </a:r>
            <a:r>
              <a:rPr lang="en-US" altLang="ja-JP" sz="2600" dirty="0" smtClean="0">
                <a:latin typeface="UD デジタル 教科書体 NK-B" panose="02020700000000000000" pitchFamily="18" charset="-128"/>
                <a:ea typeface="UD デジタル 教科書体 NK-B" panose="02020700000000000000" pitchFamily="18" charset="-128"/>
              </a:rPr>
              <a:t>/</a:t>
            </a:r>
            <a:r>
              <a:rPr lang="ja-JP" altLang="en-US" sz="2600" dirty="0">
                <a:latin typeface="UD デジタル 教科書体 NK-B" panose="02020700000000000000" pitchFamily="18" charset="-128"/>
                <a:ea typeface="UD デジタル 教科書体 NK-B" panose="02020700000000000000" pitchFamily="18" charset="-128"/>
              </a:rPr>
              <a:t>１４</a:t>
            </a:r>
            <a:r>
              <a:rPr lang="ja-JP" altLang="en-US" sz="2600" dirty="0" smtClean="0">
                <a:latin typeface="UD デジタル 教科書体 NK-B" panose="02020700000000000000" pitchFamily="18" charset="-128"/>
                <a:ea typeface="UD デジタル 教科書体 NK-B" panose="02020700000000000000" pitchFamily="18" charset="-128"/>
              </a:rPr>
              <a:t>）</a:t>
            </a:r>
            <a:r>
              <a:rPr lang="ja-JP" altLang="en-US" dirty="0" smtClean="0">
                <a:latin typeface="UD デジタル 教科書体 NK-B" panose="02020700000000000000" pitchFamily="18" charset="-128"/>
                <a:ea typeface="UD デジタル 教科書体 NK-B" panose="02020700000000000000" pitchFamily="18" charset="-128"/>
              </a:rPr>
              <a:t>４つの論点議論</a:t>
            </a:r>
            <a:endParaRPr lang="en-US" altLang="ja-JP" dirty="0" smtClean="0">
              <a:latin typeface="UD デジタル 教科書体 NK-B" panose="02020700000000000000" pitchFamily="18" charset="-128"/>
              <a:ea typeface="UD デジタル 教科書体 NK-B" panose="02020700000000000000" pitchFamily="18" charset="-128"/>
            </a:endParaRPr>
          </a:p>
          <a:p>
            <a:r>
              <a:rPr lang="ja-JP" altLang="en-US" dirty="0" smtClean="0">
                <a:latin typeface="UD デジタル 教科書体 NK-B" panose="02020700000000000000" pitchFamily="18" charset="-128"/>
                <a:ea typeface="UD デジタル 教科書体 NK-B" panose="02020700000000000000" pitchFamily="18" charset="-128"/>
              </a:rPr>
              <a:t>第５０回</a:t>
            </a:r>
            <a:r>
              <a:rPr lang="ja-JP" altLang="en-US" sz="2600" dirty="0" smtClean="0">
                <a:latin typeface="UD デジタル 教科書体 NK-B" panose="02020700000000000000" pitchFamily="18" charset="-128"/>
                <a:ea typeface="UD デジタル 教科書体 NK-B" panose="02020700000000000000" pitchFamily="18" charset="-128"/>
              </a:rPr>
              <a:t>（２</a:t>
            </a:r>
            <a:r>
              <a:rPr lang="en-US" altLang="ja-JP" sz="2600" dirty="0" smtClean="0">
                <a:latin typeface="UD デジタル 教科書体 NK-B" panose="02020700000000000000" pitchFamily="18" charset="-128"/>
                <a:ea typeface="UD デジタル 教科書体 NK-B" panose="02020700000000000000" pitchFamily="18" charset="-128"/>
              </a:rPr>
              <a:t>/</a:t>
            </a:r>
            <a:r>
              <a:rPr lang="ja-JP" altLang="en-US" sz="2600" dirty="0" smtClean="0">
                <a:latin typeface="UD デジタル 教科書体 NK-B" panose="02020700000000000000" pitchFamily="18" charset="-128"/>
                <a:ea typeface="UD デジタル 教科書体 NK-B" panose="02020700000000000000" pitchFamily="18" charset="-128"/>
              </a:rPr>
              <a:t>２１）</a:t>
            </a:r>
            <a:r>
              <a:rPr lang="ja-JP" altLang="en-US" dirty="0" smtClean="0">
                <a:latin typeface="UD デジタル 教科書体 NK-B" panose="02020700000000000000" pitchFamily="18" charset="-128"/>
                <a:ea typeface="UD デジタル 教科書体 NK-B" panose="02020700000000000000" pitchFamily="18" charset="-128"/>
              </a:rPr>
              <a:t>　８名連名意見書提出</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0" indent="0">
              <a:buNone/>
            </a:pPr>
            <a:r>
              <a:rPr lang="ja-JP" altLang="en-US" dirty="0" smtClean="0">
                <a:latin typeface="UD デジタル 教科書体 NK-B" panose="02020700000000000000" pitchFamily="18" charset="-128"/>
                <a:ea typeface="UD デジタル 教科書体 NK-B" panose="02020700000000000000" pitchFamily="18" charset="-128"/>
              </a:rPr>
              <a:t>　　取りまとめ　➡第５１回</a:t>
            </a:r>
            <a:r>
              <a:rPr lang="ja-JP" altLang="en-US" sz="2600" dirty="0" smtClean="0">
                <a:latin typeface="UD デジタル 教科書体 NK-B" panose="02020700000000000000" pitchFamily="18" charset="-128"/>
                <a:ea typeface="UD デジタル 教科書体 NK-B" panose="02020700000000000000" pitchFamily="18" charset="-128"/>
              </a:rPr>
              <a:t>（４</a:t>
            </a:r>
            <a:r>
              <a:rPr lang="en-US" altLang="ja-JP" sz="2600" dirty="0" smtClean="0">
                <a:latin typeface="UD デジタル 教科書体 NK-B" panose="02020700000000000000" pitchFamily="18" charset="-128"/>
                <a:ea typeface="UD デジタル 教科書体 NK-B" panose="02020700000000000000" pitchFamily="18" charset="-128"/>
              </a:rPr>
              <a:t>/</a:t>
            </a:r>
            <a:r>
              <a:rPr lang="ja-JP" altLang="en-US" sz="2600" dirty="0" smtClean="0">
                <a:latin typeface="UD デジタル 教科書体 NK-B" panose="02020700000000000000" pitchFamily="18" charset="-128"/>
                <a:ea typeface="UD デジタル 教科書体 NK-B" panose="02020700000000000000" pitchFamily="18" charset="-128"/>
              </a:rPr>
              <a:t>１７）</a:t>
            </a:r>
            <a:r>
              <a:rPr lang="ja-JP" altLang="en-US" dirty="0" smtClean="0">
                <a:latin typeface="UD デジタル 教科書体 NK-B" panose="02020700000000000000" pitchFamily="18" charset="-128"/>
                <a:ea typeface="UD デジタル 教科書体 NK-B" panose="02020700000000000000" pitchFamily="18" charset="-128"/>
              </a:rPr>
              <a:t>へ</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0" indent="0">
              <a:buNone/>
            </a:pPr>
            <a:endParaRPr lang="en-US" altLang="ja-JP" u="sng" dirty="0" smtClean="0">
              <a:latin typeface="UD デジタル 教科書体 NK-B" panose="02020700000000000000" pitchFamily="18" charset="-128"/>
              <a:ea typeface="UD デジタル 教科書体 NK-B" panose="02020700000000000000" pitchFamily="18" charset="-128"/>
            </a:endParaRPr>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2</a:t>
            </a:fld>
            <a:endParaRPr kumimoji="1" lang="ja-JP" altLang="en-US"/>
          </a:p>
        </p:txBody>
      </p:sp>
    </p:spTree>
    <p:extLst>
      <p:ext uri="{BB962C8B-B14F-4D97-AF65-F5344CB8AC3E}">
        <p14:creationId xmlns:p14="http://schemas.microsoft.com/office/powerpoint/2010/main" val="372389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latin typeface="UD デジタル 教科書体 NK-B" panose="02020700000000000000" pitchFamily="18" charset="-128"/>
                <a:ea typeface="UD デジタル 教科書体 NK-B" panose="02020700000000000000" pitchFamily="18" charset="-128"/>
              </a:rPr>
              <a:t>障害者政策委員会　４つの論点</a:t>
            </a:r>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3" name="コンテンツ プレースホルダー 2"/>
          <p:cNvSpPr>
            <a:spLocks noGrp="1"/>
          </p:cNvSpPr>
          <p:nvPr>
            <p:ph idx="1"/>
          </p:nvPr>
        </p:nvSpPr>
        <p:spPr>
          <a:xfrm>
            <a:off x="457200" y="1600200"/>
            <a:ext cx="8003232" cy="4997152"/>
          </a:xfrm>
        </p:spPr>
        <p:txBody>
          <a:bodyPr>
            <a:normAutofit fontScale="70000" lnSpcReduction="20000"/>
          </a:bodyPr>
          <a:lstStyle/>
          <a:p>
            <a:pPr marL="0" indent="0">
              <a:buNone/>
            </a:pPr>
            <a:r>
              <a:rPr lang="ja-JP" altLang="en-US" sz="4000" u="sng" dirty="0" smtClean="0">
                <a:latin typeface="UD デジタル 教科書体 NK-B" panose="02020700000000000000" pitchFamily="18" charset="-128"/>
                <a:ea typeface="UD デジタル 教科書体 NK-B" panose="02020700000000000000" pitchFamily="18" charset="-128"/>
              </a:rPr>
              <a:t>１  </a:t>
            </a:r>
            <a:r>
              <a:rPr lang="ja-JP" altLang="en-US" sz="4000" u="sng" dirty="0">
                <a:latin typeface="UD デジタル 教科書体 NK-B" panose="02020700000000000000" pitchFamily="18" charset="-128"/>
                <a:ea typeface="UD デジタル 教科書体 NK-B" panose="02020700000000000000" pitchFamily="18" charset="-128"/>
              </a:rPr>
              <a:t>差別の定義・概念 </a:t>
            </a:r>
          </a:p>
          <a:p>
            <a:r>
              <a:rPr lang="ja-JP" altLang="en-US" dirty="0">
                <a:latin typeface="UD デジタル 教科書体 NK-B" panose="02020700000000000000" pitchFamily="18" charset="-128"/>
                <a:ea typeface="UD デジタル 教科書体 NK-B" panose="02020700000000000000" pitchFamily="18" charset="-128"/>
              </a:rPr>
              <a:t>差別の定義・概念をより明確化することについて、どう考えるか。</a:t>
            </a:r>
          </a:p>
          <a:p>
            <a:pPr marL="0" indent="0">
              <a:buNone/>
            </a:pPr>
            <a:r>
              <a:rPr lang="ja-JP" altLang="en-US" sz="4000" u="sng" dirty="0" smtClean="0">
                <a:latin typeface="UD デジタル 教科書体 NK-B" panose="02020700000000000000" pitchFamily="18" charset="-128"/>
                <a:ea typeface="UD デジタル 教科書体 NK-B" panose="02020700000000000000" pitchFamily="18" charset="-128"/>
              </a:rPr>
              <a:t>２　事</a:t>
            </a:r>
            <a:r>
              <a:rPr lang="ja-JP" altLang="en-US" sz="4000" u="sng" dirty="0">
                <a:latin typeface="UD デジタル 教科書体 NK-B" panose="02020700000000000000" pitchFamily="18" charset="-128"/>
                <a:ea typeface="UD デジタル 教科書体 NK-B" panose="02020700000000000000" pitchFamily="18" charset="-128"/>
              </a:rPr>
              <a:t>業者による合理的配慮 </a:t>
            </a:r>
          </a:p>
          <a:p>
            <a:r>
              <a:rPr lang="ja-JP" altLang="en-US" dirty="0" smtClean="0">
                <a:latin typeface="UD デジタル 教科書体 NK-B" panose="02020700000000000000" pitchFamily="18" charset="-128"/>
                <a:ea typeface="UD デジタル 教科書体 NK-B" panose="02020700000000000000" pitchFamily="18" charset="-128"/>
              </a:rPr>
              <a:t>事</a:t>
            </a:r>
            <a:r>
              <a:rPr lang="ja-JP" altLang="en-US" dirty="0">
                <a:latin typeface="UD デジタル 教科書体 NK-B" panose="02020700000000000000" pitchFamily="18" charset="-128"/>
                <a:ea typeface="UD デジタル 教科書体 NK-B" panose="02020700000000000000" pitchFamily="18" charset="-128"/>
              </a:rPr>
              <a:t>業者による合理的配慮の提供は努力義務とされているが、</a:t>
            </a:r>
            <a:r>
              <a:rPr lang="ja-JP" altLang="en-US" dirty="0" smtClean="0">
                <a:latin typeface="UD デジタル 教科書体 NK-B" panose="02020700000000000000" pitchFamily="18" charset="-128"/>
                <a:ea typeface="UD デジタル 教科書体 NK-B" panose="02020700000000000000" pitchFamily="18" charset="-128"/>
              </a:rPr>
              <a:t>事業者</a:t>
            </a:r>
            <a:r>
              <a:rPr lang="ja-JP" altLang="en-US" dirty="0">
                <a:latin typeface="UD デジタル 教科書体 NK-B" panose="02020700000000000000" pitchFamily="18" charset="-128"/>
                <a:ea typeface="UD デジタル 教科書体 NK-B" panose="02020700000000000000" pitchFamily="18" charset="-128"/>
              </a:rPr>
              <a:t>の取組を促すための方策について、どう考えるか。 </a:t>
            </a:r>
          </a:p>
          <a:p>
            <a:pPr marL="0" indent="0">
              <a:buNone/>
            </a:pPr>
            <a:r>
              <a:rPr lang="ja-JP" altLang="en-US" sz="4000" u="sng" dirty="0">
                <a:latin typeface="UD デジタル 教科書体 NK-B" panose="02020700000000000000" pitchFamily="18" charset="-128"/>
                <a:ea typeface="UD デジタル 教科書体 NK-B" panose="02020700000000000000" pitchFamily="18" charset="-128"/>
              </a:rPr>
              <a:t>３</a:t>
            </a:r>
            <a:r>
              <a:rPr lang="ja-JP" altLang="en-US" sz="4000" u="sng" dirty="0" smtClean="0">
                <a:latin typeface="UD デジタル 教科書体 NK-B" panose="02020700000000000000" pitchFamily="18" charset="-128"/>
                <a:ea typeface="UD デジタル 教科書体 NK-B" panose="02020700000000000000" pitchFamily="18" charset="-128"/>
              </a:rPr>
              <a:t> </a:t>
            </a:r>
            <a:r>
              <a:rPr lang="ja-JP" altLang="en-US" sz="4000" u="sng" dirty="0">
                <a:latin typeface="UD デジタル 教科書体 NK-B" panose="02020700000000000000" pitchFamily="18" charset="-128"/>
                <a:ea typeface="UD デジタル 教科書体 NK-B" panose="02020700000000000000" pitchFamily="18" charset="-128"/>
              </a:rPr>
              <a:t>相談・紛争解決体制 </a:t>
            </a:r>
          </a:p>
          <a:p>
            <a:r>
              <a:rPr lang="ja-JP" altLang="en-US" dirty="0" smtClean="0">
                <a:latin typeface="UD デジタル 教科書体 NK-B" panose="02020700000000000000" pitchFamily="18" charset="-128"/>
                <a:ea typeface="UD デジタル 教科書体 NK-B" panose="02020700000000000000" pitchFamily="18" charset="-128"/>
              </a:rPr>
              <a:t>個別</a:t>
            </a:r>
            <a:r>
              <a:rPr lang="ja-JP" altLang="en-US" dirty="0">
                <a:latin typeface="UD デジタル 教科書体 NK-B" panose="02020700000000000000" pitchFamily="18" charset="-128"/>
                <a:ea typeface="UD デジタル 教科書体 NK-B" panose="02020700000000000000" pitchFamily="18" charset="-128"/>
              </a:rPr>
              <a:t>事例の把握に資するとともに、障害を理由とする差別の</a:t>
            </a:r>
            <a:r>
              <a:rPr lang="ja-JP" altLang="en-US" dirty="0" smtClean="0">
                <a:latin typeface="UD デジタル 教科書体 NK-B" panose="02020700000000000000" pitchFamily="18" charset="-128"/>
                <a:ea typeface="UD デジタル 教科書体 NK-B" panose="02020700000000000000" pitchFamily="18" charset="-128"/>
              </a:rPr>
              <a:t>解消</a:t>
            </a:r>
            <a:r>
              <a:rPr lang="ja-JP" altLang="en-US" dirty="0">
                <a:latin typeface="UD デジタル 教科書体 NK-B" panose="02020700000000000000" pitchFamily="18" charset="-128"/>
                <a:ea typeface="UD デジタル 教科書体 NK-B" panose="02020700000000000000" pitchFamily="18" charset="-128"/>
              </a:rPr>
              <a:t>を効果的に推進するための相談・紛争解決体制の在り方に</a:t>
            </a:r>
            <a:r>
              <a:rPr lang="ja-JP" altLang="en-US" dirty="0" smtClean="0">
                <a:latin typeface="UD デジタル 教科書体 NK-B" panose="02020700000000000000" pitchFamily="18" charset="-128"/>
                <a:ea typeface="UD デジタル 教科書体 NK-B" panose="02020700000000000000" pitchFamily="18" charset="-128"/>
              </a:rPr>
              <a:t>ついて</a:t>
            </a:r>
            <a:r>
              <a:rPr lang="ja-JP" altLang="en-US" dirty="0">
                <a:latin typeface="UD デジタル 教科書体 NK-B" panose="02020700000000000000" pitchFamily="18" charset="-128"/>
                <a:ea typeface="UD デジタル 教科書体 NK-B" panose="02020700000000000000" pitchFamily="18" charset="-128"/>
              </a:rPr>
              <a:t>、どう考えるか。 </a:t>
            </a:r>
          </a:p>
          <a:p>
            <a:pPr marL="0" indent="0">
              <a:buNone/>
            </a:pPr>
            <a:r>
              <a:rPr lang="ja-JP" altLang="en-US" sz="4000" u="sng" dirty="0" smtClean="0">
                <a:latin typeface="UD デジタル 教科書体 NK-B" panose="02020700000000000000" pitchFamily="18" charset="-128"/>
                <a:ea typeface="UD デジタル 教科書体 NK-B" panose="02020700000000000000" pitchFamily="18" charset="-128"/>
              </a:rPr>
              <a:t>４ </a:t>
            </a:r>
            <a:r>
              <a:rPr lang="ja-JP" altLang="en-US" sz="4000" u="sng" dirty="0">
                <a:latin typeface="UD デジタル 教科書体 NK-B" panose="02020700000000000000" pitchFamily="18" charset="-128"/>
                <a:ea typeface="UD デジタル 教科書体 NK-B" panose="02020700000000000000" pitchFamily="18" charset="-128"/>
              </a:rPr>
              <a:t>障害者差別解消支援地域協議会 </a:t>
            </a:r>
          </a:p>
          <a:p>
            <a:r>
              <a:rPr lang="ja-JP" altLang="en-US" dirty="0" smtClean="0">
                <a:latin typeface="UD デジタル 教科書体 NK-B" panose="02020700000000000000" pitchFamily="18" charset="-128"/>
                <a:ea typeface="UD デジタル 教科書体 NK-B" panose="02020700000000000000" pitchFamily="18" charset="-128"/>
              </a:rPr>
              <a:t>障害者</a:t>
            </a:r>
            <a:r>
              <a:rPr lang="ja-JP" altLang="en-US" dirty="0">
                <a:latin typeface="UD デジタル 教科書体 NK-B" panose="02020700000000000000" pitchFamily="18" charset="-128"/>
                <a:ea typeface="UD デジタル 教科書体 NK-B" panose="02020700000000000000" pitchFamily="18" charset="-128"/>
              </a:rPr>
              <a:t>差別解消支援地域協議会の設置を促進するとともに、</a:t>
            </a:r>
            <a:r>
              <a:rPr lang="ja-JP" altLang="en-US" dirty="0" smtClean="0">
                <a:latin typeface="UD デジタル 教科書体 NK-B" panose="02020700000000000000" pitchFamily="18" charset="-128"/>
                <a:ea typeface="UD デジタル 教科書体 NK-B" panose="02020700000000000000" pitchFamily="18" charset="-128"/>
              </a:rPr>
              <a:t>活性化</a:t>
            </a:r>
            <a:r>
              <a:rPr lang="ja-JP" altLang="en-US" dirty="0">
                <a:latin typeface="UD デジタル 教科書体 NK-B" panose="02020700000000000000" pitchFamily="18" charset="-128"/>
                <a:ea typeface="UD デジタル 教科書体 NK-B" panose="02020700000000000000" pitchFamily="18" charset="-128"/>
              </a:rPr>
              <a:t>を図るための方策について、どう考えるか。 </a:t>
            </a:r>
          </a:p>
          <a:p>
            <a:pPr marL="0" indent="0">
              <a:buNone/>
            </a:pPr>
            <a:r>
              <a:rPr lang="ja-JP" altLang="en-US" dirty="0">
                <a:latin typeface="UD デジタル 教科書体 NK-B" panose="02020700000000000000" pitchFamily="18" charset="-128"/>
                <a:ea typeface="UD デジタル 教科書体 NK-B" panose="02020700000000000000" pitchFamily="18" charset="-128"/>
              </a:rPr>
              <a:t> </a:t>
            </a:r>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3</a:t>
            </a:fld>
            <a:endParaRPr kumimoji="1" lang="ja-JP" altLang="en-US"/>
          </a:p>
        </p:txBody>
      </p:sp>
    </p:spTree>
    <p:extLst>
      <p:ext uri="{BB962C8B-B14F-4D97-AF65-F5344CB8AC3E}">
        <p14:creationId xmlns:p14="http://schemas.microsoft.com/office/powerpoint/2010/main" val="1509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3600" dirty="0" smtClean="0">
                <a:latin typeface="UD デジタル 教科書体 NK-B" panose="02020700000000000000" pitchFamily="18" charset="-128"/>
                <a:ea typeface="UD デジタル 教科書体 NK-B" panose="02020700000000000000" pitchFamily="18" charset="-128"/>
              </a:rPr>
              <a:t>第５０回　取りまとめ</a:t>
            </a:r>
            <a:r>
              <a:rPr lang="ja-JP" altLang="en-US" sz="3600" dirty="0" smtClean="0">
                <a:latin typeface="UD デジタル 教科書体 NK-B" panose="02020700000000000000" pitchFamily="18" charset="-128"/>
                <a:ea typeface="UD デジタル 教科書体 NK-B" panose="02020700000000000000" pitchFamily="18" charset="-128"/>
              </a:rPr>
              <a:t>事務局</a:t>
            </a:r>
            <a:r>
              <a:rPr lang="ja-JP" altLang="en-US" sz="3600" dirty="0" smtClean="0">
                <a:latin typeface="UD デジタル 教科書体 NK-B" panose="02020700000000000000" pitchFamily="18" charset="-128"/>
                <a:ea typeface="UD デジタル 教科書体 NK-B" panose="02020700000000000000" pitchFamily="18" charset="-128"/>
              </a:rPr>
              <a:t>案①　</a:t>
            </a:r>
            <a:r>
              <a:rPr lang="en-US" altLang="ja-JP" sz="3600" dirty="0" smtClean="0">
                <a:latin typeface="UD デジタル 教科書体 NK-B" panose="02020700000000000000" pitchFamily="18" charset="-128"/>
                <a:ea typeface="UD デジタル 教科書体 NK-B" panose="02020700000000000000" pitchFamily="18" charset="-128"/>
              </a:rPr>
              <a:t/>
            </a:r>
            <a:br>
              <a:rPr lang="en-US" altLang="ja-JP" sz="3600" dirty="0" smtClean="0">
                <a:latin typeface="UD デジタル 教科書体 NK-B" panose="02020700000000000000" pitchFamily="18" charset="-128"/>
                <a:ea typeface="UD デジタル 教科書体 NK-B" panose="02020700000000000000" pitchFamily="18" charset="-128"/>
              </a:rPr>
            </a:br>
            <a:r>
              <a:rPr lang="ja-JP" altLang="en-US" dirty="0">
                <a:latin typeface="UD デジタル 教科書体 NK-B" panose="02020700000000000000" pitchFamily="18" charset="-128"/>
                <a:ea typeface="UD デジタル 教科書体 NK-B" panose="02020700000000000000" pitchFamily="18" charset="-128"/>
              </a:rPr>
              <a:t>差別の</a:t>
            </a:r>
            <a:r>
              <a:rPr lang="ja-JP" altLang="en-US" dirty="0" smtClean="0">
                <a:latin typeface="UD デジタル 教科書体 NK-B" panose="02020700000000000000" pitchFamily="18" charset="-128"/>
                <a:ea typeface="UD デジタル 教科書体 NK-B" panose="02020700000000000000" pitchFamily="18" charset="-128"/>
              </a:rPr>
              <a:t>定義・概念について</a:t>
            </a:r>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3" name="コンテンツ プレースホルダー 2"/>
          <p:cNvSpPr>
            <a:spLocks noGrp="1"/>
          </p:cNvSpPr>
          <p:nvPr>
            <p:ph idx="1"/>
          </p:nvPr>
        </p:nvSpPr>
        <p:spPr>
          <a:xfrm>
            <a:off x="323528" y="1600200"/>
            <a:ext cx="8568952" cy="4997152"/>
          </a:xfrm>
        </p:spPr>
        <p:txBody>
          <a:bodyPr>
            <a:normAutofit fontScale="77500" lnSpcReduction="20000"/>
          </a:bodyPr>
          <a:lstStyle/>
          <a:p>
            <a:r>
              <a:rPr lang="ja-JP" altLang="en-US" dirty="0">
                <a:latin typeface="UD デジタル 教科書体 N-B" panose="02020700000000000000" pitchFamily="17" charset="-128"/>
                <a:ea typeface="UD デジタル 教科書体 N-B" panose="02020700000000000000" pitchFamily="17" charset="-128"/>
              </a:rPr>
              <a:t>差別の定義・概念については、弾力的な対応が困難な法律で定義等を設けるのではなく、柔軟に見直すことのできる</a:t>
            </a:r>
            <a:r>
              <a:rPr lang="ja-JP" altLang="en-US" dirty="0">
                <a:solidFill>
                  <a:srgbClr val="FF0000"/>
                </a:solidFill>
                <a:latin typeface="UD デジタル 教科書体 N-B" panose="02020700000000000000" pitchFamily="17" charset="-128"/>
                <a:ea typeface="UD デジタル 教科書体 N-B" panose="02020700000000000000" pitchFamily="17" charset="-128"/>
              </a:rPr>
              <a:t>基本方針や対応指針等における記載</a:t>
            </a:r>
            <a:r>
              <a:rPr lang="ja-JP" altLang="en-US" dirty="0">
                <a:latin typeface="UD デジタル 教科書体 N-B" panose="02020700000000000000" pitchFamily="17" charset="-128"/>
                <a:ea typeface="UD デジタル 教科書体 N-B" panose="02020700000000000000" pitchFamily="17" charset="-128"/>
              </a:rPr>
              <a:t>を充実することにより対応することが</a:t>
            </a:r>
            <a:r>
              <a:rPr lang="ja-JP" altLang="en-US" dirty="0">
                <a:solidFill>
                  <a:srgbClr val="FF0000"/>
                </a:solidFill>
                <a:latin typeface="UD デジタル 教科書体 N-B" panose="02020700000000000000" pitchFamily="17" charset="-128"/>
                <a:ea typeface="UD デジタル 教科書体 N-B" panose="02020700000000000000" pitchFamily="17" charset="-128"/>
              </a:rPr>
              <a:t>適当</a:t>
            </a:r>
            <a:r>
              <a:rPr lang="ja-JP" altLang="en-US" dirty="0" smtClean="0">
                <a:latin typeface="UD デジタル 教科書体 N-B" panose="02020700000000000000" pitchFamily="17" charset="-128"/>
                <a:ea typeface="UD デジタル 教科書体 N-B" panose="02020700000000000000" pitchFamily="17" charset="-128"/>
              </a:rPr>
              <a:t>。</a:t>
            </a:r>
            <a:endParaRPr lang="en-US" altLang="ja-JP" dirty="0" smtClean="0">
              <a:latin typeface="UD デジタル 教科書体 N-B" panose="02020700000000000000" pitchFamily="17" charset="-128"/>
              <a:ea typeface="UD デジタル 教科書体 N-B" panose="02020700000000000000" pitchFamily="17" charset="-128"/>
            </a:endParaRPr>
          </a:p>
          <a:p>
            <a:r>
              <a:rPr lang="ja-JP" altLang="en-US" dirty="0" smtClean="0">
                <a:solidFill>
                  <a:srgbClr val="FF0000"/>
                </a:solidFill>
                <a:latin typeface="UD デジタル 教科書体 N-B" panose="02020700000000000000" pitchFamily="17" charset="-128"/>
                <a:ea typeface="UD デジタル 教科書体 N-B" panose="02020700000000000000" pitchFamily="17" charset="-128"/>
              </a:rPr>
              <a:t>基本</a:t>
            </a:r>
            <a:r>
              <a:rPr lang="ja-JP" altLang="en-US" dirty="0">
                <a:solidFill>
                  <a:srgbClr val="FF0000"/>
                </a:solidFill>
                <a:latin typeface="UD デジタル 教科書体 N-B" panose="02020700000000000000" pitchFamily="17" charset="-128"/>
                <a:ea typeface="UD デジタル 教科書体 N-B" panose="02020700000000000000" pitchFamily="17" charset="-128"/>
              </a:rPr>
              <a:t>方針等において</a:t>
            </a:r>
            <a:r>
              <a:rPr lang="ja-JP" altLang="en-US" dirty="0">
                <a:latin typeface="UD デジタル 教科書体 N-B" panose="02020700000000000000" pitchFamily="17" charset="-128"/>
                <a:ea typeface="UD デジタル 教科書体 N-B" panose="02020700000000000000" pitchFamily="17" charset="-128"/>
              </a:rPr>
              <a:t>、形式的には障害を理由とする差別的取扱いには該当しないものであっても、実質的には障害を理由として障害者でない者と不当な差別的な取扱いをすることにより、障害者の権利利益を侵害することは、障害を理由とする差別となる旨を</a:t>
            </a:r>
            <a:r>
              <a:rPr lang="ja-JP" altLang="en-US" dirty="0">
                <a:solidFill>
                  <a:srgbClr val="FF0000"/>
                </a:solidFill>
                <a:latin typeface="UD デジタル 教科書体 N-B" panose="02020700000000000000" pitchFamily="17" charset="-128"/>
                <a:ea typeface="UD デジタル 教科書体 N-B" panose="02020700000000000000" pitchFamily="17" charset="-128"/>
              </a:rPr>
              <a:t>明示する</a:t>
            </a:r>
            <a:r>
              <a:rPr lang="ja-JP" altLang="en-US" dirty="0">
                <a:latin typeface="UD デジタル 教科書体 N-B" panose="02020700000000000000" pitchFamily="17" charset="-128"/>
                <a:ea typeface="UD デジタル 教科書体 N-B" panose="02020700000000000000" pitchFamily="17" charset="-128"/>
              </a:rPr>
              <a:t>ことなどが考えられる</a:t>
            </a:r>
            <a:r>
              <a:rPr lang="ja-JP" altLang="en-US" dirty="0" smtClean="0">
                <a:latin typeface="UD デジタル 教科書体 N-B" panose="02020700000000000000" pitchFamily="17" charset="-128"/>
                <a:ea typeface="UD デジタル 教科書体 N-B" panose="02020700000000000000" pitchFamily="17" charset="-128"/>
              </a:rPr>
              <a:t>。</a:t>
            </a:r>
            <a:endParaRPr lang="en-US" altLang="ja-JP" dirty="0" smtClean="0">
              <a:latin typeface="UD デジタル 教科書体 N-B" panose="02020700000000000000" pitchFamily="17" charset="-128"/>
              <a:ea typeface="UD デジタル 教科書体 N-B" panose="02020700000000000000" pitchFamily="17" charset="-128"/>
            </a:endParaRPr>
          </a:p>
          <a:p>
            <a:r>
              <a:rPr lang="ja-JP" altLang="en-US" dirty="0" smtClean="0">
                <a:latin typeface="UD デジタル 教科書体 N-B" panose="02020700000000000000" pitchFamily="17" charset="-128"/>
                <a:ea typeface="UD デジタル 教科書体 N-B" panose="02020700000000000000" pitchFamily="17" charset="-128"/>
              </a:rPr>
              <a:t>障害</a:t>
            </a:r>
            <a:r>
              <a:rPr lang="ja-JP" altLang="en-US" dirty="0">
                <a:latin typeface="UD デジタル 教科書体 N-B" panose="02020700000000000000" pitchFamily="17" charset="-128"/>
                <a:ea typeface="UD デジタル 教科書体 N-B" panose="02020700000000000000" pitchFamily="17" charset="-128"/>
              </a:rPr>
              <a:t>のある女性への差別に関しても、具体的な相談事例の蓄積等により更に実態把握に努めるべきである。あわせて、</a:t>
            </a:r>
            <a:r>
              <a:rPr lang="ja-JP" altLang="en-US" dirty="0">
                <a:solidFill>
                  <a:srgbClr val="FF0000"/>
                </a:solidFill>
                <a:latin typeface="UD デジタル 教科書体 N-B" panose="02020700000000000000" pitchFamily="17" charset="-128"/>
                <a:ea typeface="UD デジタル 教科書体 N-B" panose="02020700000000000000" pitchFamily="17" charset="-128"/>
              </a:rPr>
              <a:t>障害者基本法や障害者基本計画</a:t>
            </a:r>
            <a:r>
              <a:rPr lang="ja-JP" altLang="en-US" dirty="0">
                <a:latin typeface="UD デジタル 教科書体 N-B" panose="02020700000000000000" pitchFamily="17" charset="-128"/>
                <a:ea typeface="UD デジタル 教科書体 N-B" panose="02020700000000000000" pitchFamily="17" charset="-128"/>
              </a:rPr>
              <a:t>に基づき、障害のある女性等の複合的困難に配慮したきめ細かい支援が各種施策において</a:t>
            </a:r>
            <a:r>
              <a:rPr lang="ja-JP" altLang="en-US" dirty="0">
                <a:solidFill>
                  <a:srgbClr val="FF0000"/>
                </a:solidFill>
                <a:latin typeface="UD デジタル 教科書体 N-B" panose="02020700000000000000" pitchFamily="17" charset="-128"/>
                <a:ea typeface="UD デジタル 教科書体 N-B" panose="02020700000000000000" pitchFamily="17" charset="-128"/>
              </a:rPr>
              <a:t>充実されることが期待</a:t>
            </a:r>
            <a:r>
              <a:rPr lang="ja-JP" altLang="en-US" dirty="0">
                <a:latin typeface="UD デジタル 教科書体 N-B" panose="02020700000000000000" pitchFamily="17" charset="-128"/>
                <a:ea typeface="UD デジタル 教科書体 N-B" panose="02020700000000000000" pitchFamily="17" charset="-128"/>
              </a:rPr>
              <a:t>。</a:t>
            </a:r>
          </a:p>
          <a:p>
            <a:pPr marL="0" indent="0">
              <a:buNone/>
            </a:pPr>
            <a:endParaRPr lang="ja-JP" altLang="en-US" dirty="0">
              <a:latin typeface="UD デジタル 教科書体 N-B" panose="02020700000000000000" pitchFamily="17" charset="-128"/>
              <a:ea typeface="UD デジタル 教科書体 N-B" panose="02020700000000000000" pitchFamily="17" charset="-128"/>
            </a:endParaRPr>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4</a:t>
            </a:fld>
            <a:endParaRPr kumimoji="1" lang="ja-JP" altLang="en-US"/>
          </a:p>
        </p:txBody>
      </p:sp>
    </p:spTree>
    <p:extLst>
      <p:ext uri="{BB962C8B-B14F-4D97-AF65-F5344CB8AC3E}">
        <p14:creationId xmlns:p14="http://schemas.microsoft.com/office/powerpoint/2010/main" val="256486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latin typeface="UD デジタル 教科書体 NK-B" panose="02020700000000000000" pitchFamily="18" charset="-128"/>
                <a:ea typeface="UD デジタル 教科書体 NK-B" panose="02020700000000000000" pitchFamily="18" charset="-128"/>
              </a:rPr>
              <a:t>問題点①</a:t>
            </a:r>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3" name="コンテンツ プレースホルダー 2"/>
          <p:cNvSpPr>
            <a:spLocks noGrp="1"/>
          </p:cNvSpPr>
          <p:nvPr>
            <p:ph idx="1"/>
          </p:nvPr>
        </p:nvSpPr>
        <p:spPr>
          <a:xfrm>
            <a:off x="323528" y="1600200"/>
            <a:ext cx="8568952" cy="4997152"/>
          </a:xfrm>
        </p:spPr>
        <p:txBody>
          <a:bodyPr>
            <a:normAutofit/>
          </a:bodyPr>
          <a:lstStyle/>
          <a:p>
            <a:pPr marL="514350" indent="-514350">
              <a:buFont typeface="+mj-lt"/>
              <a:buAutoNum type="arabicPeriod"/>
            </a:pPr>
            <a:r>
              <a:rPr lang="ja-JP" altLang="en-US" dirty="0">
                <a:latin typeface="UD デジタル 教科書体 N-B" panose="02020700000000000000" pitchFamily="17" charset="-128"/>
                <a:ea typeface="UD デジタル 教科書体 N-B" panose="02020700000000000000" pitchFamily="17" charset="-128"/>
              </a:rPr>
              <a:t>差別の</a:t>
            </a:r>
            <a:r>
              <a:rPr lang="ja-JP" altLang="en-US" dirty="0" smtClean="0">
                <a:latin typeface="UD デジタル 教科書体 N-B" panose="02020700000000000000" pitchFamily="17" charset="-128"/>
                <a:ea typeface="UD デジタル 教科書体 N-B" panose="02020700000000000000" pitchFamily="17" charset="-128"/>
              </a:rPr>
              <a:t>定義は、法律には書かず、基本</a:t>
            </a:r>
            <a:r>
              <a:rPr lang="ja-JP" altLang="en-US" dirty="0">
                <a:latin typeface="UD デジタル 教科書体 N-B" panose="02020700000000000000" pitchFamily="17" charset="-128"/>
                <a:ea typeface="UD デジタル 教科書体 N-B" panose="02020700000000000000" pitchFamily="17" charset="-128"/>
              </a:rPr>
              <a:t>方針や対応指針</a:t>
            </a:r>
            <a:r>
              <a:rPr lang="ja-JP" altLang="en-US" dirty="0" smtClean="0">
                <a:latin typeface="UD デジタル 教科書体 N-B" panose="02020700000000000000" pitchFamily="17" charset="-128"/>
                <a:ea typeface="UD デジタル 教科書体 N-B" panose="02020700000000000000" pitchFamily="17" charset="-128"/>
              </a:rPr>
              <a:t>等に書くべき。</a:t>
            </a:r>
            <a:endParaRPr lang="en-US" altLang="ja-JP" dirty="0">
              <a:latin typeface="UD デジタル 教科書体 N-B" panose="02020700000000000000" pitchFamily="17" charset="-128"/>
              <a:ea typeface="UD デジタル 教科書体 N-B" panose="02020700000000000000" pitchFamily="17" charset="-128"/>
            </a:endParaRPr>
          </a:p>
          <a:p>
            <a:pPr marL="514350" indent="-514350">
              <a:buFont typeface="+mj-lt"/>
              <a:buAutoNum type="arabicPeriod"/>
            </a:pPr>
            <a:r>
              <a:rPr lang="ja-JP" altLang="en-US" dirty="0" smtClean="0">
                <a:latin typeface="UD デジタル 教科書体 N-B" panose="02020700000000000000" pitchFamily="17" charset="-128"/>
                <a:ea typeface="UD デジタル 教科書体 N-B" panose="02020700000000000000" pitchFamily="17" charset="-128"/>
              </a:rPr>
              <a:t>間接差別は、基本</a:t>
            </a:r>
            <a:r>
              <a:rPr lang="ja-JP" altLang="en-US" dirty="0">
                <a:latin typeface="UD デジタル 教科書体 N-B" panose="02020700000000000000" pitchFamily="17" charset="-128"/>
                <a:ea typeface="UD デジタル 教科書体 N-B" panose="02020700000000000000" pitchFamily="17" charset="-128"/>
              </a:rPr>
              <a:t>方針等</a:t>
            </a:r>
            <a:r>
              <a:rPr lang="ja-JP" altLang="en-US" dirty="0" smtClean="0">
                <a:latin typeface="UD デジタル 教科書体 N-B" panose="02020700000000000000" pitchFamily="17" charset="-128"/>
                <a:ea typeface="UD デジタル 教科書体 N-B" panose="02020700000000000000" pitchFamily="17" charset="-128"/>
              </a:rPr>
              <a:t>に明示</a:t>
            </a:r>
            <a:r>
              <a:rPr lang="ja-JP" altLang="en-US" dirty="0" smtClean="0">
                <a:latin typeface="UD デジタル 教科書体 N-B" panose="02020700000000000000" pitchFamily="17" charset="-128"/>
                <a:ea typeface="UD デジタル 教科書体 N-B" panose="02020700000000000000" pitchFamily="17" charset="-128"/>
              </a:rPr>
              <a:t>すべし。</a:t>
            </a:r>
            <a:endParaRPr lang="en-US" altLang="ja-JP" dirty="0">
              <a:latin typeface="UD デジタル 教科書体 N-B" panose="02020700000000000000" pitchFamily="17" charset="-128"/>
              <a:ea typeface="UD デジタル 教科書体 N-B" panose="02020700000000000000" pitchFamily="17" charset="-128"/>
            </a:endParaRPr>
          </a:p>
          <a:p>
            <a:pPr marL="514350" indent="-514350">
              <a:buFont typeface="+mj-lt"/>
              <a:buAutoNum type="arabicPeriod"/>
            </a:pPr>
            <a:r>
              <a:rPr lang="ja-JP" altLang="en-US" dirty="0" smtClean="0">
                <a:latin typeface="UD デジタル 教科書体 N-B" panose="02020700000000000000" pitchFamily="17" charset="-128"/>
                <a:ea typeface="UD デジタル 教科書体 N-B" panose="02020700000000000000" pitchFamily="17" charset="-128"/>
              </a:rPr>
              <a:t>障害女性</a:t>
            </a:r>
            <a:r>
              <a:rPr lang="ja-JP" altLang="en-US" dirty="0">
                <a:latin typeface="UD デジタル 教科書体 N-B" panose="02020700000000000000" pitchFamily="17" charset="-128"/>
                <a:ea typeface="UD デジタル 教科書体 N-B" panose="02020700000000000000" pitchFamily="17" charset="-128"/>
              </a:rPr>
              <a:t>へ</a:t>
            </a:r>
            <a:r>
              <a:rPr lang="ja-JP" altLang="en-US" dirty="0" smtClean="0">
                <a:latin typeface="UD デジタル 教科書体 N-B" panose="02020700000000000000" pitchFamily="17" charset="-128"/>
                <a:ea typeface="UD デジタル 教科書体 N-B" panose="02020700000000000000" pitchFamily="17" charset="-128"/>
              </a:rPr>
              <a:t>の複合差別は、障害者</a:t>
            </a:r>
            <a:r>
              <a:rPr lang="ja-JP" altLang="en-US" dirty="0">
                <a:latin typeface="UD デジタル 教科書体 N-B" panose="02020700000000000000" pitchFamily="17" charset="-128"/>
                <a:ea typeface="UD デジタル 教科書体 N-B" panose="02020700000000000000" pitchFamily="17" charset="-128"/>
              </a:rPr>
              <a:t>基本法や障害者基本</a:t>
            </a:r>
            <a:r>
              <a:rPr lang="ja-JP" altLang="en-US" dirty="0" smtClean="0">
                <a:latin typeface="UD デジタル 教科書体 N-B" panose="02020700000000000000" pitchFamily="17" charset="-128"/>
                <a:ea typeface="UD デジタル 教科書体 N-B" panose="02020700000000000000" pitchFamily="17" charset="-128"/>
              </a:rPr>
              <a:t>計画で充実</a:t>
            </a:r>
            <a:r>
              <a:rPr lang="ja-JP" altLang="en-US" dirty="0">
                <a:latin typeface="UD デジタル 教科書体 N-B" panose="02020700000000000000" pitchFamily="17" charset="-128"/>
                <a:ea typeface="UD デジタル 教科書体 N-B" panose="02020700000000000000" pitchFamily="17" charset="-128"/>
              </a:rPr>
              <a:t>されることが</a:t>
            </a:r>
            <a:r>
              <a:rPr lang="ja-JP" altLang="en-US" dirty="0" smtClean="0">
                <a:latin typeface="UD デジタル 教科書体 N-B" panose="02020700000000000000" pitchFamily="17" charset="-128"/>
                <a:ea typeface="UD デジタル 教科書体 N-B" panose="02020700000000000000" pitchFamily="17" charset="-128"/>
              </a:rPr>
              <a:t>期待。差別解消法では扱いません</a:t>
            </a:r>
            <a:endParaRPr lang="en-US" altLang="ja-JP" dirty="0" smtClean="0">
              <a:latin typeface="UD デジタル 教科書体 N-B" panose="02020700000000000000" pitchFamily="17" charset="-128"/>
              <a:ea typeface="UD デジタル 教科書体 N-B" panose="02020700000000000000" pitchFamily="17" charset="-128"/>
            </a:endParaRPr>
          </a:p>
          <a:p>
            <a:pPr marL="0" indent="0">
              <a:buNone/>
            </a:pPr>
            <a:r>
              <a:rPr lang="ja-JP" altLang="en-US" dirty="0" smtClean="0">
                <a:latin typeface="UD デジタル 教科書体 N-B" panose="02020700000000000000" pitchFamily="17" charset="-128"/>
                <a:ea typeface="UD デジタル 教科書体 N-B" panose="02020700000000000000" pitchFamily="17" charset="-128"/>
              </a:rPr>
              <a:t>➡障害者基本法</a:t>
            </a:r>
            <a:r>
              <a:rPr lang="ja-JP" altLang="en-US" dirty="0" smtClean="0">
                <a:latin typeface="UD デジタル 教科書体 N-B" panose="02020700000000000000" pitchFamily="17" charset="-128"/>
                <a:ea typeface="UD デジタル 教科書体 N-B" panose="02020700000000000000" pitchFamily="17" charset="-128"/>
              </a:rPr>
              <a:t>改正を</a:t>
            </a:r>
            <a:r>
              <a:rPr lang="en-US" altLang="ja-JP" dirty="0" smtClean="0">
                <a:latin typeface="UD デジタル 教科書体 N-B" panose="02020700000000000000" pitchFamily="17" charset="-128"/>
                <a:ea typeface="UD デジタル 教科書体 N-B" panose="02020700000000000000" pitchFamily="17" charset="-128"/>
              </a:rPr>
              <a:t>DPI</a:t>
            </a:r>
            <a:r>
              <a:rPr lang="ja-JP" altLang="en-US" dirty="0" smtClean="0">
                <a:latin typeface="UD デジタル 教科書体 N-B" panose="02020700000000000000" pitchFamily="17" charset="-128"/>
                <a:ea typeface="UD デジタル 教科書体 N-B" panose="02020700000000000000" pitchFamily="17" charset="-128"/>
              </a:rPr>
              <a:t>や複数</a:t>
            </a:r>
            <a:r>
              <a:rPr lang="ja-JP" altLang="en-US" dirty="0" smtClean="0">
                <a:latin typeface="UD デジタル 教科書体 N-B" panose="02020700000000000000" pitchFamily="17" charset="-128"/>
                <a:ea typeface="UD デジタル 教科書体 N-B" panose="02020700000000000000" pitchFamily="17" charset="-128"/>
              </a:rPr>
              <a:t>の委員が</a:t>
            </a:r>
            <a:r>
              <a:rPr lang="ja-JP" altLang="en-US" dirty="0" smtClean="0">
                <a:latin typeface="UD デジタル 教科書体 N-B" panose="02020700000000000000" pitchFamily="17" charset="-128"/>
                <a:ea typeface="UD デジタル 教科書体 N-B" panose="02020700000000000000" pitchFamily="17" charset="-128"/>
              </a:rPr>
              <a:t>訴え　</a:t>
            </a:r>
            <a:endParaRPr lang="en-US" altLang="ja-JP" dirty="0" smtClean="0">
              <a:latin typeface="UD デジタル 教科書体 N-B" panose="02020700000000000000" pitchFamily="17" charset="-128"/>
              <a:ea typeface="UD デジタル 教科書体 N-B" panose="02020700000000000000" pitchFamily="17" charset="-128"/>
            </a:endParaRPr>
          </a:p>
          <a:p>
            <a:pPr marL="0" indent="0">
              <a:buNone/>
            </a:pPr>
            <a:r>
              <a:rPr lang="ja-JP" altLang="en-US" dirty="0">
                <a:latin typeface="UD デジタル 教科書体 N-B" panose="02020700000000000000" pitchFamily="17" charset="-128"/>
                <a:ea typeface="UD デジタル 教科書体 N-B" panose="02020700000000000000" pitchFamily="17" charset="-128"/>
              </a:rPr>
              <a:t>　</a:t>
            </a:r>
            <a:r>
              <a:rPr lang="ja-JP" altLang="en-US" dirty="0" err="1" smtClean="0">
                <a:latin typeface="UD デジタル 教科書体 N-B" panose="02020700000000000000" pitchFamily="17" charset="-128"/>
                <a:ea typeface="UD デジタル 教科書体 N-B" panose="02020700000000000000" pitchFamily="17" charset="-128"/>
              </a:rPr>
              <a:t>て</a:t>
            </a:r>
            <a:r>
              <a:rPr lang="ja-JP" altLang="en-US" dirty="0" smtClean="0">
                <a:latin typeface="UD デジタル 教科書体 N-B" panose="02020700000000000000" pitchFamily="17" charset="-128"/>
                <a:ea typeface="UD デジタル 教科書体 N-B" panose="02020700000000000000" pitchFamily="17" charset="-128"/>
              </a:rPr>
              <a:t>きたのに</a:t>
            </a:r>
            <a:r>
              <a:rPr lang="ja-JP" altLang="en-US" dirty="0" smtClean="0">
                <a:latin typeface="UD デジタル 教科書体 N-B" panose="02020700000000000000" pitchFamily="17" charset="-128"/>
                <a:ea typeface="UD デジタル 教科書体 N-B" panose="02020700000000000000" pitchFamily="17" charset="-128"/>
              </a:rPr>
              <a:t>、無視</a:t>
            </a:r>
            <a:r>
              <a:rPr lang="ja-JP" altLang="en-US" dirty="0" smtClean="0">
                <a:latin typeface="UD デジタル 教科書体 N-B" panose="02020700000000000000" pitchFamily="17" charset="-128"/>
                <a:ea typeface="UD デジタル 教科書体 N-B" panose="02020700000000000000" pitchFamily="17" charset="-128"/>
              </a:rPr>
              <a:t>していたのは誰？</a:t>
            </a:r>
            <a:endParaRPr lang="en-US" altLang="ja-JP" dirty="0" smtClean="0">
              <a:latin typeface="UD デジタル 教科書体 N-B" panose="02020700000000000000" pitchFamily="17" charset="-128"/>
              <a:ea typeface="UD デジタル 教科書体 N-B" panose="02020700000000000000" pitchFamily="17" charset="-128"/>
            </a:endParaRPr>
          </a:p>
          <a:p>
            <a:pPr marL="0" indent="0">
              <a:buNone/>
            </a:pPr>
            <a:r>
              <a:rPr lang="ja-JP" altLang="en-US" dirty="0" smtClean="0">
                <a:latin typeface="UD デジタル 教科書体 N-B" panose="02020700000000000000" pitchFamily="17" charset="-128"/>
                <a:ea typeface="UD デジタル 教科書体 N-B" panose="02020700000000000000" pitchFamily="17" charset="-128"/>
              </a:rPr>
              <a:t>➡法改正はせずに、基本方針等の改正のみ？</a:t>
            </a:r>
            <a:endParaRPr lang="ja-JP" altLang="en-US" dirty="0">
              <a:latin typeface="UD デジタル 教科書体 N-B" panose="02020700000000000000" pitchFamily="17" charset="-128"/>
              <a:ea typeface="UD デジタル 教科書体 N-B" panose="02020700000000000000" pitchFamily="17" charset="-128"/>
            </a:endParaRPr>
          </a:p>
          <a:p>
            <a:pPr marL="0" indent="0">
              <a:buNone/>
            </a:pPr>
            <a:endParaRPr lang="ja-JP" altLang="en-US" dirty="0">
              <a:latin typeface="UD デジタル 教科書体 N-B" panose="02020700000000000000" pitchFamily="17" charset="-128"/>
              <a:ea typeface="UD デジタル 教科書体 N-B" panose="02020700000000000000" pitchFamily="17" charset="-128"/>
            </a:endParaRPr>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5</a:t>
            </a:fld>
            <a:endParaRPr kumimoji="1" lang="ja-JP" altLang="en-US"/>
          </a:p>
        </p:txBody>
      </p:sp>
    </p:spTree>
    <p:extLst>
      <p:ext uri="{BB962C8B-B14F-4D97-AF65-F5344CB8AC3E}">
        <p14:creationId xmlns:p14="http://schemas.microsoft.com/office/powerpoint/2010/main" val="368833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3600" dirty="0">
                <a:latin typeface="UD デジタル 教科書体 NK-B" panose="02020700000000000000" pitchFamily="18" charset="-128"/>
                <a:ea typeface="UD デジタル 教科書体 NK-B" panose="02020700000000000000" pitchFamily="18" charset="-128"/>
              </a:rPr>
              <a:t>第５０回　取りまとめ事務局</a:t>
            </a:r>
            <a:r>
              <a:rPr lang="ja-JP" altLang="en-US" sz="3600" dirty="0" smtClean="0">
                <a:latin typeface="UD デジタル 教科書体 NK-B" panose="02020700000000000000" pitchFamily="18" charset="-128"/>
                <a:ea typeface="UD デジタル 教科書体 NK-B" panose="02020700000000000000" pitchFamily="18" charset="-128"/>
              </a:rPr>
              <a:t>案</a:t>
            </a:r>
            <a:r>
              <a:rPr lang="ja-JP" altLang="en-US" sz="3600" dirty="0" smtClean="0">
                <a:latin typeface="UD デジタル 教科書体 NK-B" panose="02020700000000000000" pitchFamily="18" charset="-128"/>
                <a:ea typeface="UD デジタル 教科書体 NK-B" panose="02020700000000000000" pitchFamily="18" charset="-128"/>
              </a:rPr>
              <a:t>②</a:t>
            </a:r>
            <a:r>
              <a:rPr lang="ja-JP" altLang="en-US" dirty="0" smtClean="0">
                <a:latin typeface="UD デジタル 教科書体 NK-B" panose="02020700000000000000" pitchFamily="18" charset="-128"/>
                <a:ea typeface="UD デジタル 教科書体 NK-B" panose="02020700000000000000" pitchFamily="18" charset="-128"/>
              </a:rPr>
              <a:t>　</a:t>
            </a:r>
            <a:r>
              <a:rPr lang="en-US" altLang="ja-JP" dirty="0" smtClean="0">
                <a:latin typeface="UD デジタル 教科書体 NK-B" panose="02020700000000000000" pitchFamily="18" charset="-128"/>
                <a:ea typeface="UD デジタル 教科書体 NK-B" panose="02020700000000000000" pitchFamily="18" charset="-128"/>
              </a:rPr>
              <a:t/>
            </a:r>
            <a:br>
              <a:rPr lang="en-US" altLang="ja-JP" dirty="0" smtClean="0">
                <a:latin typeface="UD デジタル 教科書体 NK-B" panose="02020700000000000000" pitchFamily="18" charset="-128"/>
                <a:ea typeface="UD デジタル 教科書体 NK-B" panose="02020700000000000000" pitchFamily="18" charset="-128"/>
              </a:rPr>
            </a:br>
            <a:r>
              <a:rPr lang="ja-JP" altLang="en-US" dirty="0" smtClean="0">
                <a:latin typeface="UD デジタル 教科書体 NK-B" panose="02020700000000000000" pitchFamily="18" charset="-128"/>
                <a:ea typeface="UD デジタル 教科書体 NK-B" panose="02020700000000000000" pitchFamily="18" charset="-128"/>
              </a:rPr>
              <a:t>事業者の合理的配慮について</a:t>
            </a:r>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3" name="コンテンツ プレースホルダー 2"/>
          <p:cNvSpPr>
            <a:spLocks noGrp="1"/>
          </p:cNvSpPr>
          <p:nvPr>
            <p:ph idx="1"/>
          </p:nvPr>
        </p:nvSpPr>
        <p:spPr>
          <a:xfrm>
            <a:off x="457200" y="1600200"/>
            <a:ext cx="8435280" cy="4997152"/>
          </a:xfrm>
        </p:spPr>
        <p:txBody>
          <a:bodyPr>
            <a:normAutofit/>
          </a:bodyPr>
          <a:lstStyle/>
          <a:p>
            <a:pPr marL="0" indent="0">
              <a:buNone/>
            </a:pPr>
            <a:r>
              <a:rPr lang="ja-JP" altLang="en-US" dirty="0" smtClean="0">
                <a:latin typeface="UD デジタル 教科書体 NK-B" panose="02020700000000000000" pitchFamily="18" charset="-128"/>
                <a:ea typeface="UD デジタル 教科書体 NK-B" panose="02020700000000000000" pitchFamily="18" charset="-128"/>
              </a:rPr>
              <a:t>■検討</a:t>
            </a:r>
            <a:r>
              <a:rPr lang="ja-JP" altLang="en-US" dirty="0">
                <a:latin typeface="UD デジタル 教科書体 NK-B" panose="02020700000000000000" pitchFamily="18" charset="-128"/>
                <a:ea typeface="UD デジタル 教科書体 NK-B" panose="02020700000000000000" pitchFamily="18" charset="-128"/>
              </a:rPr>
              <a:t>の方向性</a:t>
            </a:r>
            <a:r>
              <a:rPr lang="en-US" altLang="ja-JP" dirty="0">
                <a:latin typeface="UD デジタル 教科書体 NK-B" panose="02020700000000000000" pitchFamily="18" charset="-128"/>
                <a:ea typeface="UD デジタル 教科書体 NK-B" panose="02020700000000000000" pitchFamily="18" charset="-128"/>
              </a:rPr>
              <a:t>(</a:t>
            </a:r>
            <a:r>
              <a:rPr lang="ja-JP" altLang="en-US" dirty="0">
                <a:latin typeface="UD デジタル 教科書体 NK-B" panose="02020700000000000000" pitchFamily="18" charset="-128"/>
                <a:ea typeface="UD デジタル 教科書体 NK-B" panose="02020700000000000000" pitchFamily="18" charset="-128"/>
              </a:rPr>
              <a:t>案</a:t>
            </a:r>
            <a:r>
              <a:rPr lang="en-US" altLang="ja-JP" dirty="0" smtClean="0">
                <a:latin typeface="UD デジタル 教科書体 NK-B" panose="02020700000000000000" pitchFamily="18" charset="-128"/>
                <a:ea typeface="UD デジタル 教科書体 NK-B" panose="02020700000000000000" pitchFamily="18" charset="-128"/>
              </a:rPr>
              <a:t>)</a:t>
            </a:r>
          </a:p>
          <a:p>
            <a:r>
              <a:rPr lang="ja-JP" altLang="en-US" dirty="0">
                <a:latin typeface="UD デジタル 教科書体 NK-B" panose="02020700000000000000" pitchFamily="18" charset="-128"/>
                <a:ea typeface="UD デジタル 教科書体 NK-B" panose="02020700000000000000" pitchFamily="18" charset="-128"/>
              </a:rPr>
              <a:t>事業者による合理的配慮の提供については、障害者権利条約との一層の整合性の確保等を図る観点から</a:t>
            </a:r>
            <a:r>
              <a:rPr lang="ja-JP" altLang="en-US" dirty="0" smtClean="0">
                <a:latin typeface="UD デジタル 教科書体 NK-B" panose="02020700000000000000" pitchFamily="18" charset="-128"/>
                <a:ea typeface="UD デジタル 教科書体 NK-B" panose="02020700000000000000" pitchFamily="18" charset="-128"/>
              </a:rPr>
              <a:t>、・・・</a:t>
            </a:r>
            <a:r>
              <a:rPr lang="ja-JP" altLang="en-US" dirty="0" smtClean="0">
                <a:solidFill>
                  <a:srgbClr val="FF0000"/>
                </a:solidFill>
                <a:latin typeface="UD デジタル 教科書体 NK-B" panose="02020700000000000000" pitchFamily="18" charset="-128"/>
                <a:ea typeface="UD デジタル 教科書体 NK-B" panose="02020700000000000000" pitchFamily="18" charset="-128"/>
              </a:rPr>
              <a:t>義務化</a:t>
            </a:r>
            <a:r>
              <a:rPr lang="ja-JP" altLang="en-US" dirty="0">
                <a:solidFill>
                  <a:srgbClr val="FF0000"/>
                </a:solidFill>
                <a:latin typeface="UD デジタル 教科書体 NK-B" panose="02020700000000000000" pitchFamily="18" charset="-128"/>
                <a:ea typeface="UD デジタル 教科書体 NK-B" panose="02020700000000000000" pitchFamily="18" charset="-128"/>
              </a:rPr>
              <a:t>を検討すべき</a:t>
            </a:r>
            <a:r>
              <a:rPr lang="ja-JP" altLang="en-US" dirty="0" smtClean="0">
                <a:latin typeface="UD デジタル 教科書体 NK-B" panose="02020700000000000000" pitchFamily="18" charset="-128"/>
                <a:ea typeface="UD デジタル 教科書体 NK-B" panose="02020700000000000000" pitchFamily="18" charset="-128"/>
              </a:rPr>
              <a:t>。</a:t>
            </a:r>
            <a:endParaRPr lang="en-US" altLang="ja-JP" dirty="0" smtClean="0">
              <a:latin typeface="UD デジタル 教科書体 NK-B" panose="02020700000000000000" pitchFamily="18" charset="-128"/>
              <a:ea typeface="UD デジタル 教科書体 NK-B" panose="02020700000000000000" pitchFamily="18" charset="-128"/>
            </a:endParaRPr>
          </a:p>
          <a:p>
            <a:r>
              <a:rPr lang="ja-JP" altLang="en-US" dirty="0" smtClean="0">
                <a:latin typeface="UD デジタル 教科書体 NK-B" panose="02020700000000000000" pitchFamily="18" charset="-128"/>
                <a:ea typeface="UD デジタル 教科書体 NK-B" panose="02020700000000000000" pitchFamily="18" charset="-128"/>
              </a:rPr>
              <a:t>義務化</a:t>
            </a:r>
            <a:r>
              <a:rPr lang="ja-JP" altLang="en-US" dirty="0">
                <a:latin typeface="UD デジタル 教科書体 NK-B" panose="02020700000000000000" pitchFamily="18" charset="-128"/>
                <a:ea typeface="UD デジタル 教科書体 NK-B" panose="02020700000000000000" pitchFamily="18" charset="-128"/>
              </a:rPr>
              <a:t>する場合には、現行と同様の主務大臣による実効性確保の枠組みを維持しつつ</a:t>
            </a:r>
            <a:r>
              <a:rPr lang="ja-JP" altLang="en-US" dirty="0" smtClean="0">
                <a:latin typeface="UD デジタル 教科書体 NK-B" panose="02020700000000000000" pitchFamily="18" charset="-128"/>
                <a:ea typeface="UD デジタル 教科書体 NK-B" panose="02020700000000000000" pitchFamily="18" charset="-128"/>
              </a:rPr>
              <a:t>、</a:t>
            </a:r>
            <a:r>
              <a:rPr lang="ja-JP" altLang="en-US" dirty="0" smtClean="0">
                <a:solidFill>
                  <a:srgbClr val="FF0000"/>
                </a:solidFill>
                <a:latin typeface="UD デジタル 教科書体 NK-B" panose="02020700000000000000" pitchFamily="18" charset="-128"/>
                <a:ea typeface="UD デジタル 教科書体 NK-B" panose="02020700000000000000" pitchFamily="18" charset="-128"/>
              </a:rPr>
              <a:t>周知</a:t>
            </a:r>
            <a:r>
              <a:rPr lang="ja-JP" altLang="en-US" dirty="0">
                <a:solidFill>
                  <a:srgbClr val="FF0000"/>
                </a:solidFill>
                <a:latin typeface="UD デジタル 教科書体 NK-B" panose="02020700000000000000" pitchFamily="18" charset="-128"/>
                <a:ea typeface="UD デジタル 教科書体 NK-B" panose="02020700000000000000" pitchFamily="18" charset="-128"/>
              </a:rPr>
              <a:t>期間を設けることを検討すべき</a:t>
            </a:r>
            <a:r>
              <a:rPr lang="ja-JP" altLang="en-US" dirty="0">
                <a:latin typeface="UD デジタル 教科書体 NK-B" panose="02020700000000000000" pitchFamily="18" charset="-128"/>
                <a:ea typeface="UD デジタル 教科書体 NK-B" panose="02020700000000000000" pitchFamily="18" charset="-128"/>
              </a:rPr>
              <a:t>。</a:t>
            </a:r>
            <a:endParaRPr lang="en-US" altLang="ja-JP" dirty="0" smtClean="0">
              <a:latin typeface="UD デジタル 教科書体 NK-B" panose="02020700000000000000" pitchFamily="18" charset="-128"/>
              <a:ea typeface="UD デジタル 教科書体 NK-B" panose="02020700000000000000" pitchFamily="18" charset="-128"/>
            </a:endParaRPr>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6</a:t>
            </a:fld>
            <a:endParaRPr kumimoji="1" lang="ja-JP" altLang="en-US"/>
          </a:p>
        </p:txBody>
      </p:sp>
    </p:spTree>
    <p:extLst>
      <p:ext uri="{BB962C8B-B14F-4D97-AF65-F5344CB8AC3E}">
        <p14:creationId xmlns:p14="http://schemas.microsoft.com/office/powerpoint/2010/main" val="195716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latin typeface="UD デジタル 教科書体 NK-B" panose="02020700000000000000" pitchFamily="18" charset="-128"/>
                <a:ea typeface="UD デジタル 教科書体 NK-B" panose="02020700000000000000" pitchFamily="18" charset="-128"/>
              </a:rPr>
              <a:t>問題点②</a:t>
            </a:r>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3" name="コンテンツ プレースホルダー 2"/>
          <p:cNvSpPr>
            <a:spLocks noGrp="1"/>
          </p:cNvSpPr>
          <p:nvPr>
            <p:ph idx="1"/>
          </p:nvPr>
        </p:nvSpPr>
        <p:spPr>
          <a:xfrm>
            <a:off x="457200" y="1600200"/>
            <a:ext cx="8435280" cy="4997152"/>
          </a:xfrm>
        </p:spPr>
        <p:txBody>
          <a:bodyPr>
            <a:normAutofit/>
          </a:bodyPr>
          <a:lstStyle/>
          <a:p>
            <a:pPr marL="514350" indent="-514350">
              <a:buFont typeface="+mj-lt"/>
              <a:buAutoNum type="arabicPeriod"/>
            </a:pPr>
            <a:r>
              <a:rPr lang="ja-JP" altLang="en-US" dirty="0" smtClean="0">
                <a:latin typeface="UD デジタル 教科書体 NK-B" panose="02020700000000000000" pitchFamily="18" charset="-128"/>
                <a:ea typeface="UD デジタル 教科書体 NK-B" panose="02020700000000000000" pitchFamily="18" charset="-128"/>
              </a:rPr>
              <a:t>義務化には周知期間が必要</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0" indent="0">
              <a:buNone/>
            </a:pPr>
            <a:r>
              <a:rPr lang="ja-JP" altLang="en-US" dirty="0">
                <a:latin typeface="UD デジタル 教科書体 NK-B" panose="02020700000000000000" pitchFamily="18" charset="-128"/>
                <a:ea typeface="UD デジタル 教科書体 NK-B" panose="02020700000000000000" pitchFamily="18" charset="-128"/>
              </a:rPr>
              <a:t>　</a:t>
            </a:r>
            <a:r>
              <a:rPr lang="ja-JP" altLang="en-US" dirty="0" smtClean="0">
                <a:latin typeface="UD デジタル 教科書体 NK-B" panose="02020700000000000000" pitchFamily="18" charset="-128"/>
                <a:ea typeface="UD デジタル 教科書体 NK-B" panose="02020700000000000000" pitchFamily="18" charset="-128"/>
              </a:rPr>
              <a:t>➡解消法は２０１３年に成立し、すでに７年。</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0" indent="0">
              <a:buNone/>
            </a:pPr>
            <a:r>
              <a:rPr lang="ja-JP" altLang="en-US" dirty="0">
                <a:latin typeface="UD デジタル 教科書体 NK-B" panose="02020700000000000000" pitchFamily="18" charset="-128"/>
                <a:ea typeface="UD デジタル 教科書体 NK-B" panose="02020700000000000000" pitchFamily="18" charset="-128"/>
              </a:rPr>
              <a:t>　</a:t>
            </a:r>
            <a:r>
              <a:rPr lang="ja-JP" altLang="en-US" dirty="0" smtClean="0">
                <a:latin typeface="UD デジタル 教科書体 NK-B" panose="02020700000000000000" pitchFamily="18" charset="-128"/>
                <a:ea typeface="UD デジタル 教科書体 NK-B" panose="02020700000000000000" pitchFamily="18" charset="-128"/>
              </a:rPr>
              <a:t>　　周知期間はもういらないという意見多数！</a:t>
            </a:r>
            <a:endParaRPr lang="en-US" altLang="ja-JP" dirty="0" smtClean="0">
              <a:latin typeface="UD デジタル 教科書体 NK-B" panose="02020700000000000000" pitchFamily="18" charset="-128"/>
              <a:ea typeface="UD デジタル 教科書体 NK-B" panose="02020700000000000000" pitchFamily="18" charset="-128"/>
            </a:endParaRPr>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7</a:t>
            </a:fld>
            <a:endParaRPr kumimoji="1" lang="ja-JP" altLang="en-US"/>
          </a:p>
        </p:txBody>
      </p:sp>
    </p:spTree>
    <p:extLst>
      <p:ext uri="{BB962C8B-B14F-4D97-AF65-F5344CB8AC3E}">
        <p14:creationId xmlns:p14="http://schemas.microsoft.com/office/powerpoint/2010/main" val="42132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3600" dirty="0">
                <a:latin typeface="UD デジタル 教科書体 NK-B" panose="02020700000000000000" pitchFamily="18" charset="-128"/>
                <a:ea typeface="UD デジタル 教科書体 NK-B" panose="02020700000000000000" pitchFamily="18" charset="-128"/>
              </a:rPr>
              <a:t>第５０回　取りまとめ事務局</a:t>
            </a:r>
            <a:r>
              <a:rPr lang="ja-JP" altLang="en-US" sz="3600" dirty="0" smtClean="0">
                <a:latin typeface="UD デジタル 教科書体 NK-B" panose="02020700000000000000" pitchFamily="18" charset="-128"/>
                <a:ea typeface="UD デジタル 教科書体 NK-B" panose="02020700000000000000" pitchFamily="18" charset="-128"/>
              </a:rPr>
              <a:t>案</a:t>
            </a:r>
            <a:r>
              <a:rPr lang="ja-JP" altLang="en-US" sz="3600" dirty="0" smtClean="0">
                <a:latin typeface="UD デジタル 教科書体 NK-B" panose="02020700000000000000" pitchFamily="18" charset="-128"/>
                <a:ea typeface="UD デジタル 教科書体 NK-B" panose="02020700000000000000" pitchFamily="18" charset="-128"/>
              </a:rPr>
              <a:t>③</a:t>
            </a:r>
            <a:r>
              <a:rPr lang="en-US" altLang="ja-JP" sz="3600" dirty="0" smtClean="0">
                <a:latin typeface="UD デジタル 教科書体 NK-B" panose="02020700000000000000" pitchFamily="18" charset="-128"/>
                <a:ea typeface="UD デジタル 教科書体 NK-B" panose="02020700000000000000" pitchFamily="18" charset="-128"/>
              </a:rPr>
              <a:t/>
            </a:r>
            <a:br>
              <a:rPr lang="en-US" altLang="ja-JP" sz="3600" dirty="0" smtClean="0">
                <a:latin typeface="UD デジタル 教科書体 NK-B" panose="02020700000000000000" pitchFamily="18" charset="-128"/>
                <a:ea typeface="UD デジタル 教科書体 NK-B" panose="02020700000000000000" pitchFamily="18" charset="-128"/>
              </a:rPr>
            </a:br>
            <a:r>
              <a:rPr lang="ja-JP" altLang="en-US" dirty="0">
                <a:latin typeface="UD デジタル 教科書体 NK-B" panose="02020700000000000000" pitchFamily="18" charset="-128"/>
                <a:ea typeface="UD デジタル 教科書体 NK-B" panose="02020700000000000000" pitchFamily="18" charset="-128"/>
              </a:rPr>
              <a:t>相談・紛争解決の体制整備に</a:t>
            </a:r>
            <a:r>
              <a:rPr lang="ja-JP" altLang="en-US" dirty="0" smtClean="0">
                <a:latin typeface="UD デジタル 教科書体 NK-B" panose="02020700000000000000" pitchFamily="18" charset="-128"/>
                <a:ea typeface="UD デジタル 教科書体 NK-B" panose="02020700000000000000" pitchFamily="18" charset="-128"/>
              </a:rPr>
              <a:t>ついて</a:t>
            </a:r>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3" name="コンテンツ プレースホルダー 2"/>
          <p:cNvSpPr>
            <a:spLocks noGrp="1"/>
          </p:cNvSpPr>
          <p:nvPr>
            <p:ph idx="1"/>
          </p:nvPr>
        </p:nvSpPr>
        <p:spPr>
          <a:xfrm>
            <a:off x="179512" y="1600199"/>
            <a:ext cx="8856984" cy="5121275"/>
          </a:xfrm>
        </p:spPr>
        <p:txBody>
          <a:bodyPr>
            <a:normAutofit fontScale="62500" lnSpcReduction="20000"/>
          </a:bodyPr>
          <a:lstStyle/>
          <a:p>
            <a:pPr marL="0" indent="0">
              <a:buNone/>
            </a:pPr>
            <a:r>
              <a:rPr lang="ja-JP" altLang="en-US" dirty="0">
                <a:latin typeface="UD デジタル 教科書体 N-B" panose="02020700000000000000" pitchFamily="17" charset="-128"/>
                <a:ea typeface="UD デジタル 教科書体 N-B" panose="02020700000000000000" pitchFamily="17" charset="-128"/>
              </a:rPr>
              <a:t>①相談・紛争解決体制の見直し</a:t>
            </a:r>
            <a:endParaRPr lang="en-US" altLang="ja-JP" dirty="0">
              <a:latin typeface="UD デジタル 教科書体 N-B" panose="02020700000000000000" pitchFamily="17" charset="-128"/>
              <a:ea typeface="UD デジタル 教科書体 N-B" panose="02020700000000000000" pitchFamily="17" charset="-128"/>
            </a:endParaRPr>
          </a:p>
          <a:p>
            <a:pPr>
              <a:buFont typeface="Wingdings" panose="05000000000000000000" pitchFamily="2" charset="2"/>
              <a:buChar char="l"/>
            </a:pPr>
            <a:r>
              <a:rPr lang="ja-JP" altLang="en-US" dirty="0">
                <a:latin typeface="UD デジタル 教科書体 N-B" panose="02020700000000000000" pitchFamily="17" charset="-128"/>
                <a:ea typeface="UD デジタル 教科書体 N-B" panose="02020700000000000000" pitchFamily="17" charset="-128"/>
              </a:rPr>
              <a:t>各地域において限られた資源を効果的に活用する必要があることも踏まえ、既存の機関等の機能の充実や効果的な連携など、地域の実情に応じてそれらの機関等の活用を図り、建設的な対話による相談事案の解決につなげていくよう、以下の方策を実施すべきである。</a:t>
            </a:r>
          </a:p>
          <a:p>
            <a:pPr marL="0" indent="0">
              <a:buNone/>
            </a:pPr>
            <a:r>
              <a:rPr lang="ja-JP" altLang="en-US" dirty="0" smtClean="0">
                <a:latin typeface="UD デジタル 教科書体 N-B" panose="02020700000000000000" pitchFamily="17" charset="-128"/>
                <a:ea typeface="UD デジタル 教科書体 N-B" panose="02020700000000000000" pitchFamily="17" charset="-128"/>
              </a:rPr>
              <a:t>　（</a:t>
            </a:r>
            <a:r>
              <a:rPr lang="ja-JP" altLang="en-US" dirty="0">
                <a:latin typeface="UD デジタル 教科書体 N-B" panose="02020700000000000000" pitchFamily="17" charset="-128"/>
                <a:ea typeface="UD デジタル 教科書体 N-B" panose="02020700000000000000" pitchFamily="17" charset="-128"/>
              </a:rPr>
              <a:t>ア）国・地方公共団体の役割分担の明確化</a:t>
            </a:r>
          </a:p>
          <a:p>
            <a:pPr marL="0" indent="0">
              <a:buNone/>
            </a:pPr>
            <a:r>
              <a:rPr lang="ja-JP" altLang="en-US" dirty="0" smtClean="0">
                <a:latin typeface="UD デジタル 教科書体 N-B" panose="02020700000000000000" pitchFamily="17" charset="-128"/>
                <a:ea typeface="UD デジタル 教科書体 N-B" panose="02020700000000000000" pitchFamily="17" charset="-128"/>
              </a:rPr>
              <a:t>　（</a:t>
            </a:r>
            <a:r>
              <a:rPr lang="ja-JP" altLang="en-US" dirty="0">
                <a:latin typeface="UD デジタル 教科書体 N-B" panose="02020700000000000000" pitchFamily="17" charset="-128"/>
                <a:ea typeface="UD デジタル 教科書体 N-B" panose="02020700000000000000" pitchFamily="17" charset="-128"/>
              </a:rPr>
              <a:t>イ）相談体制の明確化</a:t>
            </a:r>
          </a:p>
          <a:p>
            <a:pPr marL="0" indent="0">
              <a:buNone/>
            </a:pPr>
            <a:r>
              <a:rPr lang="ja-JP" altLang="en-US" dirty="0" smtClean="0">
                <a:latin typeface="UD デジタル 教科書体 N-B" panose="02020700000000000000" pitchFamily="17" charset="-128"/>
                <a:ea typeface="UD デジタル 教科書体 N-B" panose="02020700000000000000" pitchFamily="17" charset="-128"/>
              </a:rPr>
              <a:t>　（</a:t>
            </a:r>
            <a:r>
              <a:rPr lang="ja-JP" altLang="en-US" dirty="0">
                <a:latin typeface="UD デジタル 教科書体 N-B" panose="02020700000000000000" pitchFamily="17" charset="-128"/>
                <a:ea typeface="UD デジタル 教科書体 N-B" panose="02020700000000000000" pitchFamily="17" charset="-128"/>
              </a:rPr>
              <a:t>ウ）都道府県による広域的・専門的な支援の充実</a:t>
            </a:r>
          </a:p>
          <a:p>
            <a:pPr marL="0" indent="0">
              <a:buNone/>
            </a:pPr>
            <a:r>
              <a:rPr lang="ja-JP" altLang="en-US" dirty="0" smtClean="0">
                <a:latin typeface="UD デジタル 教科書体 N-B" panose="02020700000000000000" pitchFamily="17" charset="-128"/>
                <a:ea typeface="UD デジタル 教科書体 N-B" panose="02020700000000000000" pitchFamily="17" charset="-128"/>
              </a:rPr>
              <a:t>　（</a:t>
            </a:r>
            <a:r>
              <a:rPr lang="ja-JP" altLang="en-US" dirty="0">
                <a:latin typeface="UD デジタル 教科書体 N-B" panose="02020700000000000000" pitchFamily="17" charset="-128"/>
                <a:ea typeface="UD デジタル 教科書体 N-B" panose="02020700000000000000" pitchFamily="17" charset="-128"/>
              </a:rPr>
              <a:t>エ）相談対応を担う人材の育成</a:t>
            </a:r>
          </a:p>
          <a:p>
            <a:pPr marL="0" indent="0">
              <a:buNone/>
            </a:pPr>
            <a:r>
              <a:rPr lang="ja-JP" altLang="en-US" dirty="0" smtClean="0">
                <a:latin typeface="UD デジタル 教科書体 N-B" panose="02020700000000000000" pitchFamily="17" charset="-128"/>
                <a:ea typeface="UD デジタル 教科書体 N-B" panose="02020700000000000000" pitchFamily="17" charset="-128"/>
              </a:rPr>
              <a:t>　（</a:t>
            </a:r>
            <a:r>
              <a:rPr lang="ja-JP" altLang="en-US" dirty="0">
                <a:latin typeface="UD デジタル 教科書体 N-B" panose="02020700000000000000" pitchFamily="17" charset="-128"/>
                <a:ea typeface="UD デジタル 教科書体 N-B" panose="02020700000000000000" pitchFamily="17" charset="-128"/>
              </a:rPr>
              <a:t>オ）国・地方公共団体の関係機関の効果的な連携</a:t>
            </a:r>
          </a:p>
          <a:p>
            <a:pPr>
              <a:buFont typeface="Wingdings" panose="05000000000000000000" pitchFamily="2" charset="2"/>
              <a:buChar char="l"/>
            </a:pPr>
            <a:r>
              <a:rPr lang="ja-JP" altLang="en-US" dirty="0">
                <a:latin typeface="UD デジタル 教科書体 N-B" panose="02020700000000000000" pitchFamily="17" charset="-128"/>
                <a:ea typeface="UD デジタル 教科書体 N-B" panose="02020700000000000000" pitchFamily="17" charset="-128"/>
              </a:rPr>
              <a:t>国と地方公共団体の効果的な連携。例えば、幅広く人権相談に関する専門的な知見を有する法務省の人権擁護機関が障害者差別解消支援地域協議会に積極的に参画することを促すこと等</a:t>
            </a:r>
          </a:p>
          <a:p>
            <a:pPr>
              <a:buFont typeface="Wingdings" panose="05000000000000000000" pitchFamily="2" charset="2"/>
              <a:buChar char="l"/>
            </a:pPr>
            <a:r>
              <a:rPr lang="ja-JP" altLang="en-US" dirty="0">
                <a:latin typeface="UD デジタル 教科書体 N-B" panose="02020700000000000000" pitchFamily="17" charset="-128"/>
                <a:ea typeface="UD デジタル 教科書体 N-B" panose="02020700000000000000" pitchFamily="17" charset="-128"/>
              </a:rPr>
              <a:t>相談対応による解決が困難となった場合法務省の人権擁護機関等の機関や障害者差別解消法に基づく権限を有する主務大臣との連携について整理することなどを検討すべき</a:t>
            </a:r>
            <a:r>
              <a:rPr lang="ja-JP" altLang="en-US" dirty="0" smtClean="0">
                <a:latin typeface="UD デジタル 教科書体 N-B" panose="02020700000000000000" pitchFamily="17" charset="-128"/>
                <a:ea typeface="UD デジタル 教科書体 N-B" panose="02020700000000000000" pitchFamily="17" charset="-128"/>
              </a:rPr>
              <a:t>。</a:t>
            </a:r>
            <a:endParaRPr lang="en-US" altLang="ja-JP" dirty="0" smtClean="0">
              <a:solidFill>
                <a:srgbClr val="7030A0"/>
              </a:solidFill>
              <a:latin typeface="UD デジタル 教科書体 NK-B" panose="02020700000000000000" pitchFamily="18" charset="-128"/>
              <a:ea typeface="UD デジタル 教科書体 NK-B" panose="02020700000000000000" pitchFamily="18" charset="-128"/>
            </a:endParaRPr>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8</a:t>
            </a:fld>
            <a:endParaRPr kumimoji="1" lang="ja-JP" altLang="en-US"/>
          </a:p>
        </p:txBody>
      </p:sp>
    </p:spTree>
    <p:extLst>
      <p:ext uri="{BB962C8B-B14F-4D97-AF65-F5344CB8AC3E}">
        <p14:creationId xmlns:p14="http://schemas.microsoft.com/office/powerpoint/2010/main" val="12337943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sz="3600" dirty="0">
                <a:latin typeface="UD デジタル 教科書体 NK-B" panose="02020700000000000000" pitchFamily="18" charset="-128"/>
                <a:ea typeface="UD デジタル 教科書体 NK-B" panose="02020700000000000000" pitchFamily="18" charset="-128"/>
              </a:rPr>
              <a:t>第５０回　取りまとめ事務局</a:t>
            </a:r>
            <a:r>
              <a:rPr lang="ja-JP" altLang="en-US" sz="3600" dirty="0" smtClean="0">
                <a:latin typeface="UD デジタル 教科書体 NK-B" panose="02020700000000000000" pitchFamily="18" charset="-128"/>
                <a:ea typeface="UD デジタル 教科書体 NK-B" panose="02020700000000000000" pitchFamily="18" charset="-128"/>
              </a:rPr>
              <a:t>案</a:t>
            </a:r>
            <a:r>
              <a:rPr lang="ja-JP" altLang="en-US" sz="3600" dirty="0" smtClean="0">
                <a:latin typeface="UD デジタル 教科書体 NK-B" panose="02020700000000000000" pitchFamily="18" charset="-128"/>
                <a:ea typeface="UD デジタル 教科書体 NK-B" panose="02020700000000000000" pitchFamily="18" charset="-128"/>
              </a:rPr>
              <a:t>③</a:t>
            </a:r>
            <a:r>
              <a:rPr lang="en-US" altLang="ja-JP" sz="3600" dirty="0" smtClean="0">
                <a:latin typeface="UD デジタル 教科書体 NK-B" panose="02020700000000000000" pitchFamily="18" charset="-128"/>
                <a:ea typeface="UD デジタル 教科書体 NK-B" panose="02020700000000000000" pitchFamily="18" charset="-128"/>
              </a:rPr>
              <a:t/>
            </a:r>
            <a:br>
              <a:rPr lang="en-US" altLang="ja-JP" sz="3600" dirty="0" smtClean="0">
                <a:latin typeface="UD デジタル 教科書体 NK-B" panose="02020700000000000000" pitchFamily="18" charset="-128"/>
                <a:ea typeface="UD デジタル 教科書体 NK-B" panose="02020700000000000000" pitchFamily="18" charset="-128"/>
              </a:rPr>
            </a:br>
            <a:r>
              <a:rPr lang="ja-JP" altLang="en-US" dirty="0">
                <a:latin typeface="UD デジタル 教科書体 NK-B" panose="02020700000000000000" pitchFamily="18" charset="-128"/>
                <a:ea typeface="UD デジタル 教科書体 NK-B" panose="02020700000000000000" pitchFamily="18" charset="-128"/>
              </a:rPr>
              <a:t>相談・紛争解決の体制整備に</a:t>
            </a:r>
            <a:r>
              <a:rPr lang="ja-JP" altLang="en-US" dirty="0" smtClean="0">
                <a:latin typeface="UD デジタル 教科書体 NK-B" panose="02020700000000000000" pitchFamily="18" charset="-128"/>
                <a:ea typeface="UD デジタル 教科書体 NK-B" panose="02020700000000000000" pitchFamily="18" charset="-128"/>
              </a:rPr>
              <a:t>ついて</a:t>
            </a:r>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3" name="コンテンツ プレースホルダー 2"/>
          <p:cNvSpPr>
            <a:spLocks noGrp="1"/>
          </p:cNvSpPr>
          <p:nvPr>
            <p:ph idx="1"/>
          </p:nvPr>
        </p:nvSpPr>
        <p:spPr>
          <a:xfrm>
            <a:off x="457200" y="1600200"/>
            <a:ext cx="8579296" cy="4997152"/>
          </a:xfrm>
        </p:spPr>
        <p:txBody>
          <a:bodyPr>
            <a:normAutofit/>
          </a:bodyPr>
          <a:lstStyle/>
          <a:p>
            <a:pPr marL="0" indent="0">
              <a:buNone/>
            </a:pPr>
            <a:r>
              <a:rPr lang="ja-JP" altLang="en-US" dirty="0">
                <a:latin typeface="UD デジタル 教科書体 NK-B" panose="02020700000000000000" pitchFamily="18" charset="-128"/>
                <a:ea typeface="UD デジタル 教科書体 NK-B" panose="02020700000000000000" pitchFamily="18" charset="-128"/>
              </a:rPr>
              <a:t>■検討の方向性</a:t>
            </a:r>
            <a:r>
              <a:rPr lang="en-US" altLang="ja-JP" dirty="0">
                <a:latin typeface="UD デジタル 教科書体 NK-B" panose="02020700000000000000" pitchFamily="18" charset="-128"/>
                <a:ea typeface="UD デジタル 教科書体 NK-B" panose="02020700000000000000" pitchFamily="18" charset="-128"/>
              </a:rPr>
              <a:t>(</a:t>
            </a:r>
            <a:r>
              <a:rPr lang="ja-JP" altLang="en-US" dirty="0">
                <a:latin typeface="UD デジタル 教科書体 NK-B" panose="02020700000000000000" pitchFamily="18" charset="-128"/>
                <a:ea typeface="UD デジタル 教科書体 NK-B" panose="02020700000000000000" pitchFamily="18" charset="-128"/>
              </a:rPr>
              <a:t>案</a:t>
            </a:r>
            <a:r>
              <a:rPr lang="en-US" altLang="ja-JP" dirty="0">
                <a:latin typeface="UD デジタル 教科書体 NK-B" panose="02020700000000000000" pitchFamily="18" charset="-128"/>
                <a:ea typeface="UD デジタル 教科書体 NK-B" panose="02020700000000000000" pitchFamily="18" charset="-128"/>
              </a:rPr>
              <a:t>)</a:t>
            </a:r>
          </a:p>
          <a:p>
            <a:pPr marL="0" indent="0">
              <a:buNone/>
            </a:pPr>
            <a:r>
              <a:rPr lang="ja-JP" altLang="en-US" dirty="0" smtClean="0">
                <a:latin typeface="UD デジタル 教科書体 NK-B" panose="02020700000000000000" pitchFamily="18" charset="-128"/>
                <a:ea typeface="UD デジタル 教科書体 NK-B" panose="02020700000000000000" pitchFamily="18" charset="-128"/>
              </a:rPr>
              <a:t>① </a:t>
            </a:r>
            <a:r>
              <a:rPr lang="ja-JP" altLang="en-US" dirty="0">
                <a:latin typeface="UD デジタル 教科書体 NK-B" panose="02020700000000000000" pitchFamily="18" charset="-128"/>
                <a:ea typeface="UD デジタル 教科書体 NK-B" panose="02020700000000000000" pitchFamily="18" charset="-128"/>
              </a:rPr>
              <a:t>地域における相談・紛争解決体制の見直し</a:t>
            </a:r>
          </a:p>
          <a:p>
            <a:pPr marL="0" indent="0">
              <a:buNone/>
            </a:pPr>
            <a:r>
              <a:rPr lang="ja-JP" altLang="en-US" dirty="0">
                <a:latin typeface="UD デジタル 教科書体 NK-B" panose="02020700000000000000" pitchFamily="18" charset="-128"/>
                <a:ea typeface="UD デジタル 教科書体 NK-B" panose="02020700000000000000" pitchFamily="18" charset="-128"/>
              </a:rPr>
              <a:t>○ </a:t>
            </a:r>
            <a:r>
              <a:rPr lang="ja-JP" altLang="en-US" u="sng" dirty="0" smtClean="0">
                <a:solidFill>
                  <a:srgbClr val="FF0000"/>
                </a:solidFill>
                <a:latin typeface="UD デジタル 教科書体 NK-B" panose="02020700000000000000" pitchFamily="18" charset="-128"/>
                <a:ea typeface="UD デジタル 教科書体 NK-B" panose="02020700000000000000" pitchFamily="18" charset="-128"/>
              </a:rPr>
              <a:t>既存</a:t>
            </a:r>
            <a:r>
              <a:rPr lang="ja-JP" altLang="en-US" u="sng" dirty="0">
                <a:solidFill>
                  <a:srgbClr val="FF0000"/>
                </a:solidFill>
                <a:latin typeface="UD デジタル 教科書体 NK-B" panose="02020700000000000000" pitchFamily="18" charset="-128"/>
                <a:ea typeface="UD デジタル 教科書体 NK-B" panose="02020700000000000000" pitchFamily="18" charset="-128"/>
              </a:rPr>
              <a:t>の機関等の機能の充実や効果的な連携</a:t>
            </a:r>
            <a:r>
              <a:rPr lang="ja-JP" altLang="en-US" u="sng" dirty="0">
                <a:latin typeface="UD デジタル 教科書体 NK-B" panose="02020700000000000000" pitchFamily="18" charset="-128"/>
                <a:ea typeface="UD デジタル 教科書体 NK-B" panose="02020700000000000000" pitchFamily="18" charset="-128"/>
              </a:rPr>
              <a:t>など、地域の実情に応じて</a:t>
            </a:r>
            <a:r>
              <a:rPr lang="ja-JP" altLang="en-US" u="sng" dirty="0">
                <a:solidFill>
                  <a:srgbClr val="FF0000"/>
                </a:solidFill>
                <a:latin typeface="UD デジタル 教科書体 NK-B" panose="02020700000000000000" pitchFamily="18" charset="-128"/>
                <a:ea typeface="UD デジタル 教科書体 NK-B" panose="02020700000000000000" pitchFamily="18" charset="-128"/>
              </a:rPr>
              <a:t>それらの機関等の活用を</a:t>
            </a:r>
            <a:r>
              <a:rPr lang="ja-JP" altLang="en-US" u="sng" dirty="0">
                <a:solidFill>
                  <a:srgbClr val="FF0000"/>
                </a:solidFill>
                <a:latin typeface="UD デジタル 教科書体 NK-B" panose="02020700000000000000" pitchFamily="18" charset="-128"/>
                <a:ea typeface="UD デジタル 教科書体 NK-B" panose="02020700000000000000" pitchFamily="18" charset="-128"/>
              </a:rPr>
              <a:t>図り、</a:t>
            </a:r>
            <a:r>
              <a:rPr lang="ja-JP" altLang="en-US" u="sng" dirty="0">
                <a:latin typeface="UD デジタル 教科書体 NK-B" panose="02020700000000000000" pitchFamily="18" charset="-128"/>
                <a:ea typeface="UD デジタル 教科書体 NK-B" panose="02020700000000000000" pitchFamily="18" charset="-128"/>
              </a:rPr>
              <a:t>建設的な対話による相談事案の解決につなげて</a:t>
            </a:r>
            <a:r>
              <a:rPr lang="ja-JP" altLang="en-US" u="sng" dirty="0" smtClean="0">
                <a:latin typeface="UD デジタル 教科書体 NK-B" panose="02020700000000000000" pitchFamily="18" charset="-128"/>
                <a:ea typeface="UD デジタル 教科書体 NK-B" panose="02020700000000000000" pitchFamily="18" charset="-128"/>
              </a:rPr>
              <a:t>いく</a:t>
            </a:r>
            <a:endParaRPr lang="ja-JP" altLang="en-US" dirty="0">
              <a:latin typeface="UD デジタル 教科書体 NK-B" panose="02020700000000000000" pitchFamily="18" charset="-128"/>
              <a:ea typeface="UD デジタル 教科書体 NK-B" panose="02020700000000000000" pitchFamily="18" charset="-128"/>
            </a:endParaRPr>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9</a:t>
            </a:fld>
            <a:endParaRPr kumimoji="1" lang="ja-JP" altLang="en-US"/>
          </a:p>
        </p:txBody>
      </p:sp>
    </p:spTree>
    <p:extLst>
      <p:ext uri="{BB962C8B-B14F-4D97-AF65-F5344CB8AC3E}">
        <p14:creationId xmlns:p14="http://schemas.microsoft.com/office/powerpoint/2010/main" val="322734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latin typeface="UD デジタル 教科書体 NK-B" panose="02020700000000000000" pitchFamily="18" charset="-128"/>
                <a:ea typeface="UD デジタル 教科書体 NK-B" panose="02020700000000000000" pitchFamily="18" charset="-128"/>
              </a:rPr>
              <a:t>問題点③</a:t>
            </a:r>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3" name="コンテンツ プレースホルダー 2"/>
          <p:cNvSpPr>
            <a:spLocks noGrp="1"/>
          </p:cNvSpPr>
          <p:nvPr>
            <p:ph idx="1"/>
          </p:nvPr>
        </p:nvSpPr>
        <p:spPr>
          <a:xfrm>
            <a:off x="457200" y="1600200"/>
            <a:ext cx="8579296" cy="4997152"/>
          </a:xfrm>
        </p:spPr>
        <p:txBody>
          <a:bodyPr>
            <a:normAutofit lnSpcReduction="10000"/>
          </a:bodyPr>
          <a:lstStyle/>
          <a:p>
            <a:pPr marL="0" indent="0">
              <a:buNone/>
            </a:pPr>
            <a:r>
              <a:rPr lang="ja-JP" altLang="en-US" dirty="0" smtClean="0">
                <a:latin typeface="UD デジタル 教科書体 NK-B" panose="02020700000000000000" pitchFamily="18" charset="-128"/>
                <a:ea typeface="UD デジタル 教科書体 NK-B" panose="02020700000000000000" pitchFamily="18" charset="-128"/>
              </a:rPr>
              <a:t>１．新た</a:t>
            </a:r>
            <a:r>
              <a:rPr lang="ja-JP" altLang="en-US" dirty="0" smtClean="0">
                <a:latin typeface="UD デジタル 教科書体 NK-B" panose="02020700000000000000" pitchFamily="18" charset="-128"/>
                <a:ea typeface="UD デジタル 教科書体 NK-B" panose="02020700000000000000" pitchFamily="18" charset="-128"/>
              </a:rPr>
              <a:t>な紛争解決の仕組みは</a:t>
            </a:r>
            <a:r>
              <a:rPr lang="ja-JP" altLang="en-US" dirty="0" smtClean="0">
                <a:latin typeface="UD デジタル 教科書体 NK-B" panose="02020700000000000000" pitchFamily="18" charset="-128"/>
                <a:ea typeface="UD デジタル 教科書体 NK-B" panose="02020700000000000000" pitchFamily="18" charset="-128"/>
              </a:rPr>
              <a:t>つくらない</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0" indent="0">
              <a:buNone/>
            </a:pPr>
            <a:r>
              <a:rPr lang="en-US" altLang="ja-JP" dirty="0" smtClean="0">
                <a:latin typeface="UD デジタル 教科書体 NK-B" panose="02020700000000000000" pitchFamily="18" charset="-128"/>
                <a:ea typeface="UD デジタル 教科書体 NK-B" panose="02020700000000000000" pitchFamily="18" charset="-128"/>
              </a:rPr>
              <a:t>【</a:t>
            </a:r>
            <a:r>
              <a:rPr lang="ja-JP" altLang="en-US" dirty="0" smtClean="0">
                <a:latin typeface="UD デジタル 教科書体 NK-B" panose="02020700000000000000" pitchFamily="18" charset="-128"/>
                <a:ea typeface="UD デジタル 教科書体 NK-B" panose="02020700000000000000" pitchFamily="18" charset="-128"/>
              </a:rPr>
              <a:t>現状</a:t>
            </a:r>
            <a:r>
              <a:rPr lang="en-US" altLang="ja-JP" dirty="0" smtClean="0">
                <a:latin typeface="UD デジタル 教科書体 NK-B" panose="02020700000000000000" pitchFamily="18" charset="-128"/>
                <a:ea typeface="UD デジタル 教科書体 NK-B" panose="02020700000000000000" pitchFamily="18" charset="-128"/>
              </a:rPr>
              <a:t>】</a:t>
            </a:r>
            <a:endParaRPr lang="en-US" altLang="ja-JP" dirty="0" smtClean="0">
              <a:latin typeface="UD デジタル 教科書体 NK-B" panose="02020700000000000000" pitchFamily="18" charset="-128"/>
              <a:ea typeface="UD デジタル 教科書体 NK-B" panose="02020700000000000000" pitchFamily="18" charset="-128"/>
            </a:endParaRPr>
          </a:p>
          <a:p>
            <a:r>
              <a:rPr lang="ja-JP" altLang="en-US" dirty="0" smtClean="0">
                <a:latin typeface="UD デジタル 教科書体 NK-B" panose="02020700000000000000" pitchFamily="18" charset="-128"/>
                <a:ea typeface="UD デジタル 教科書体 NK-B" panose="02020700000000000000" pitchFamily="18" charset="-128"/>
              </a:rPr>
              <a:t>この差別は、どの省庁が担当か？</a:t>
            </a:r>
            <a:endParaRPr lang="en-US" altLang="ja-JP" dirty="0" smtClean="0">
              <a:latin typeface="UD デジタル 教科書体 NK-B" panose="02020700000000000000" pitchFamily="18" charset="-128"/>
              <a:ea typeface="UD デジタル 教科書体 NK-B" panose="02020700000000000000" pitchFamily="18" charset="-128"/>
            </a:endParaRPr>
          </a:p>
          <a:p>
            <a:r>
              <a:rPr lang="ja-JP" altLang="en-US" dirty="0" smtClean="0">
                <a:latin typeface="UD デジタル 教科書体 NK-B" panose="02020700000000000000" pitchFamily="18" charset="-128"/>
                <a:ea typeface="UD デジタル 教科書体 NK-B" panose="02020700000000000000" pitchFamily="18" charset="-128"/>
              </a:rPr>
              <a:t>どの部署に連絡したらいいか？</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0" indent="0">
              <a:buNone/>
            </a:pPr>
            <a:r>
              <a:rPr lang="ja-JP" altLang="en-US" dirty="0" smtClean="0">
                <a:latin typeface="UD デジタル 教科書体 NK-B" panose="02020700000000000000" pitchFamily="18" charset="-128"/>
                <a:ea typeface="UD デジタル 教科書体 NK-B" panose="02020700000000000000" pitchFamily="18" charset="-128"/>
              </a:rPr>
              <a:t>　➡たらい回しで解決せず</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0" indent="0">
              <a:buNone/>
            </a:pPr>
            <a:r>
              <a:rPr lang="en-US" altLang="ja-JP" dirty="0">
                <a:latin typeface="UD デジタル 教科書体 NK-B" panose="02020700000000000000" pitchFamily="18" charset="-128"/>
                <a:ea typeface="UD デジタル 教科書体 NK-B" panose="02020700000000000000" pitchFamily="18" charset="-128"/>
              </a:rPr>
              <a:t>【</a:t>
            </a:r>
            <a:r>
              <a:rPr lang="ja-JP" altLang="en-US" dirty="0" smtClean="0">
                <a:latin typeface="UD デジタル 教科書体 NK-B" panose="02020700000000000000" pitchFamily="18" charset="-128"/>
                <a:ea typeface="UD デジタル 教科書体 NK-B" panose="02020700000000000000" pitchFamily="18" charset="-128"/>
              </a:rPr>
              <a:t>改善のために</a:t>
            </a:r>
            <a:r>
              <a:rPr lang="en-US" altLang="ja-JP" dirty="0" smtClean="0">
                <a:latin typeface="UD デジタル 教科書体 NK-B" panose="02020700000000000000" pitchFamily="18" charset="-128"/>
                <a:ea typeface="UD デジタル 教科書体 NK-B" panose="02020700000000000000" pitchFamily="18" charset="-128"/>
              </a:rPr>
              <a:t>】</a:t>
            </a:r>
          </a:p>
          <a:p>
            <a:r>
              <a:rPr lang="ja-JP" altLang="en-US" dirty="0" smtClean="0">
                <a:latin typeface="UD デジタル 教科書体 NK-B" panose="02020700000000000000" pitchFamily="18" charset="-128"/>
                <a:ea typeface="UD デジタル 教科書体 NK-B" panose="02020700000000000000" pitchFamily="18" charset="-128"/>
              </a:rPr>
              <a:t>ワンストップ相談窓口</a:t>
            </a:r>
            <a:endParaRPr lang="en-US" altLang="ja-JP" dirty="0" smtClean="0">
              <a:latin typeface="UD デジタル 教科書体 NK-B" panose="02020700000000000000" pitchFamily="18" charset="-128"/>
              <a:ea typeface="UD デジタル 教科書体 NK-B" panose="02020700000000000000" pitchFamily="18" charset="-128"/>
            </a:endParaRPr>
          </a:p>
          <a:p>
            <a:r>
              <a:rPr lang="ja-JP" altLang="en-US" dirty="0" smtClean="0">
                <a:latin typeface="UD デジタル 教科書体 NK-B" panose="02020700000000000000" pitchFamily="18" charset="-128"/>
                <a:ea typeface="UD デジタル 教科書体 NK-B" panose="02020700000000000000" pitchFamily="18" charset="-128"/>
              </a:rPr>
              <a:t>担当課長連絡会議　➡事例の共有、蓄積</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0" indent="0">
              <a:buNone/>
            </a:pPr>
            <a:r>
              <a:rPr lang="ja-JP" altLang="en-US" dirty="0" smtClean="0">
                <a:latin typeface="UD デジタル 教科書体 NK-B" panose="02020700000000000000" pitchFamily="18" charset="-128"/>
                <a:ea typeface="UD デジタル 教科書体 NK-B" panose="02020700000000000000" pitchFamily="18" charset="-128"/>
              </a:rPr>
              <a:t>　➡委員からの提案もスルー</a:t>
            </a:r>
            <a:endParaRPr lang="en-US" altLang="ja-JP" dirty="0" smtClean="0">
              <a:latin typeface="UD デジタル 教科書体 NK-B" panose="02020700000000000000" pitchFamily="18" charset="-128"/>
              <a:ea typeface="UD デジタル 教科書体 NK-B" panose="02020700000000000000" pitchFamily="18" charset="-128"/>
            </a:endParaRPr>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10</a:t>
            </a:fld>
            <a:endParaRPr kumimoji="1" lang="ja-JP" altLang="en-US"/>
          </a:p>
        </p:txBody>
      </p:sp>
    </p:spTree>
    <p:extLst>
      <p:ext uri="{BB962C8B-B14F-4D97-AF65-F5344CB8AC3E}">
        <p14:creationId xmlns:p14="http://schemas.microsoft.com/office/powerpoint/2010/main" val="64776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ja-JP" altLang="en-US" sz="3200" dirty="0">
                <a:latin typeface="UD デジタル 教科書体 NK-B" panose="02020700000000000000" pitchFamily="18" charset="-128"/>
                <a:ea typeface="UD デジタル 教科書体 NK-B" panose="02020700000000000000" pitchFamily="18" charset="-128"/>
              </a:rPr>
              <a:t>第５０回　取りまとめ事務局</a:t>
            </a:r>
            <a:r>
              <a:rPr lang="ja-JP" altLang="en-US" sz="3200" dirty="0" smtClean="0">
                <a:latin typeface="UD デジタル 教科書体 NK-B" panose="02020700000000000000" pitchFamily="18" charset="-128"/>
                <a:ea typeface="UD デジタル 教科書体 NK-B" panose="02020700000000000000" pitchFamily="18" charset="-128"/>
              </a:rPr>
              <a:t>案</a:t>
            </a:r>
            <a:r>
              <a:rPr lang="ja-JP" altLang="en-US" sz="3200" dirty="0" smtClean="0">
                <a:latin typeface="UD デジタル 教科書体 NK-B" panose="02020700000000000000" pitchFamily="18" charset="-128"/>
                <a:ea typeface="UD デジタル 教科書体 NK-B" panose="02020700000000000000" pitchFamily="18" charset="-128"/>
              </a:rPr>
              <a:t>④</a:t>
            </a:r>
            <a:r>
              <a:rPr lang="en-US" altLang="ja-JP" sz="3200" dirty="0" smtClean="0">
                <a:latin typeface="UD デジタル 教科書体 NK-B" panose="02020700000000000000" pitchFamily="18" charset="-128"/>
                <a:ea typeface="UD デジタル 教科書体 NK-B" panose="02020700000000000000" pitchFamily="18" charset="-128"/>
              </a:rPr>
              <a:t/>
            </a:r>
            <a:br>
              <a:rPr lang="en-US" altLang="ja-JP" sz="3200" dirty="0" smtClean="0">
                <a:latin typeface="UD デジタル 教科書体 NK-B" panose="02020700000000000000" pitchFamily="18" charset="-128"/>
                <a:ea typeface="UD デジタル 教科書体 NK-B" panose="02020700000000000000" pitchFamily="18" charset="-128"/>
              </a:rPr>
            </a:br>
            <a:r>
              <a:rPr lang="ja-JP" altLang="en-US" sz="2800" dirty="0">
                <a:latin typeface="UD デジタル 教科書体 NK-B" panose="02020700000000000000" pitchFamily="18" charset="-128"/>
                <a:ea typeface="UD デジタル 教科書体 NK-B" panose="02020700000000000000" pitchFamily="18" charset="-128"/>
              </a:rPr>
              <a:t>障害者差別解消支援地域協議会の設置促進・活性化に</a:t>
            </a:r>
            <a:r>
              <a:rPr lang="ja-JP" altLang="en-US" sz="2800" dirty="0" smtClean="0">
                <a:latin typeface="UD デジタル 教科書体 NK-B" panose="02020700000000000000" pitchFamily="18" charset="-128"/>
                <a:ea typeface="UD デジタル 教科書体 NK-B" panose="02020700000000000000" pitchFamily="18" charset="-128"/>
              </a:rPr>
              <a:t>ついて</a:t>
            </a:r>
            <a:endParaRPr kumimoji="1" lang="ja-JP" altLang="en-US" sz="2800" dirty="0">
              <a:latin typeface="UD デジタル 教科書体 NK-B" panose="02020700000000000000" pitchFamily="18" charset="-128"/>
              <a:ea typeface="UD デジタル 教科書体 NK-B" panose="02020700000000000000" pitchFamily="18" charset="-128"/>
            </a:endParaRPr>
          </a:p>
        </p:txBody>
      </p:sp>
      <p:sp>
        <p:nvSpPr>
          <p:cNvPr id="3" name="コンテンツ プレースホルダー 2"/>
          <p:cNvSpPr>
            <a:spLocks noGrp="1"/>
          </p:cNvSpPr>
          <p:nvPr>
            <p:ph idx="1"/>
          </p:nvPr>
        </p:nvSpPr>
        <p:spPr>
          <a:xfrm>
            <a:off x="107504" y="1600200"/>
            <a:ext cx="8928992" cy="4997152"/>
          </a:xfrm>
        </p:spPr>
        <p:txBody>
          <a:bodyPr>
            <a:normAutofit/>
          </a:bodyPr>
          <a:lstStyle/>
          <a:p>
            <a:pPr marL="0" indent="0">
              <a:buNone/>
            </a:pPr>
            <a:r>
              <a:rPr lang="ja-JP" altLang="en-US" dirty="0">
                <a:latin typeface="UD デジタル 教科書体 NK-B" panose="02020700000000000000" pitchFamily="18" charset="-128"/>
                <a:ea typeface="UD デジタル 教科書体 NK-B" panose="02020700000000000000" pitchFamily="18" charset="-128"/>
              </a:rPr>
              <a:t>■検討の方向性</a:t>
            </a:r>
            <a:r>
              <a:rPr lang="en-US" altLang="ja-JP" dirty="0">
                <a:latin typeface="UD デジタル 教科書体 NK-B" panose="02020700000000000000" pitchFamily="18" charset="-128"/>
                <a:ea typeface="UD デジタル 教科書体 NK-B" panose="02020700000000000000" pitchFamily="18" charset="-128"/>
              </a:rPr>
              <a:t>(</a:t>
            </a:r>
            <a:r>
              <a:rPr lang="ja-JP" altLang="en-US" dirty="0">
                <a:latin typeface="UD デジタル 教科書体 NK-B" panose="02020700000000000000" pitchFamily="18" charset="-128"/>
                <a:ea typeface="UD デジタル 教科書体 NK-B" panose="02020700000000000000" pitchFamily="18" charset="-128"/>
              </a:rPr>
              <a:t>案</a:t>
            </a:r>
            <a:r>
              <a:rPr lang="en-US" altLang="ja-JP" dirty="0" smtClean="0">
                <a:latin typeface="UD デジタル 教科書体 NK-B" panose="02020700000000000000" pitchFamily="18" charset="-128"/>
                <a:ea typeface="UD デジタル 教科書体 NK-B" panose="02020700000000000000" pitchFamily="18" charset="-128"/>
              </a:rPr>
              <a:t>)</a:t>
            </a:r>
          </a:p>
          <a:p>
            <a:pPr marL="514350" indent="-514350">
              <a:buFont typeface="+mj-ea"/>
              <a:buAutoNum type="circleNumDbPlain"/>
            </a:pPr>
            <a:r>
              <a:rPr lang="ja-JP" altLang="en-US" dirty="0">
                <a:latin typeface="UD デジタル 教科書体 NK-B" panose="02020700000000000000" pitchFamily="18" charset="-128"/>
                <a:ea typeface="UD デジタル 教科書体 NK-B" panose="02020700000000000000" pitchFamily="18" charset="-128"/>
              </a:rPr>
              <a:t>都道府県</a:t>
            </a:r>
            <a:r>
              <a:rPr lang="ja-JP" altLang="en-US" dirty="0" smtClean="0">
                <a:latin typeface="UD デジタル 教科書体 NK-B" panose="02020700000000000000" pitchFamily="18" charset="-128"/>
                <a:ea typeface="UD デジタル 教科書体 NK-B" panose="02020700000000000000" pitchFamily="18" charset="-128"/>
              </a:rPr>
              <a:t>による市町村の地域協議会設置等の支援</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514350" indent="-514350">
              <a:buFont typeface="+mj-ea"/>
              <a:buAutoNum type="circleNumDbPlain"/>
            </a:pPr>
            <a:r>
              <a:rPr lang="ja-JP" altLang="en-US" dirty="0">
                <a:latin typeface="UD デジタル 教科書体 NK-B" panose="02020700000000000000" pitchFamily="18" charset="-128"/>
                <a:ea typeface="UD デジタル 教科書体 NK-B" panose="02020700000000000000" pitchFamily="18" charset="-128"/>
              </a:rPr>
              <a:t>複数の地域協</a:t>
            </a:r>
            <a:r>
              <a:rPr lang="ja-JP" altLang="en-US" dirty="0" smtClean="0">
                <a:latin typeface="UD デジタル 教科書体 NK-B" panose="02020700000000000000" pitchFamily="18" charset="-128"/>
                <a:ea typeface="UD デジタル 教科書体 NK-B" panose="02020700000000000000" pitchFamily="18" charset="-128"/>
              </a:rPr>
              <a:t>議会の間での情報共有等の促進</a:t>
            </a:r>
            <a:endParaRPr lang="en-US" altLang="ja-JP" dirty="0" smtClean="0">
              <a:latin typeface="UD デジタル 教科書体 NK-B" panose="02020700000000000000" pitchFamily="18" charset="-128"/>
              <a:ea typeface="UD デジタル 教科書体 NK-B" panose="02020700000000000000" pitchFamily="18" charset="-128"/>
            </a:endParaRPr>
          </a:p>
          <a:p>
            <a:pPr>
              <a:buFont typeface="Wingdings" panose="05000000000000000000" pitchFamily="2" charset="2"/>
              <a:buChar char="l"/>
            </a:pPr>
            <a:r>
              <a:rPr lang="ja-JP" altLang="en-US" dirty="0" smtClean="0">
                <a:latin typeface="UD デジタル 教科書体 NK-B" panose="02020700000000000000" pitchFamily="18" charset="-128"/>
                <a:ea typeface="UD デジタル 教科書体 NK-B" panose="02020700000000000000" pitchFamily="18" charset="-128"/>
              </a:rPr>
              <a:t>国</a:t>
            </a:r>
            <a:r>
              <a:rPr lang="ja-JP" altLang="en-US" dirty="0">
                <a:latin typeface="UD デジタル 教科書体 NK-B" panose="02020700000000000000" pitchFamily="18" charset="-128"/>
                <a:ea typeface="UD デジタル 教科書体 NK-B" panose="02020700000000000000" pitchFamily="18" charset="-128"/>
              </a:rPr>
              <a:t>においても、それぞれの地域協議会において、関係機関が対応した事例の共有等が図られるよう、各地域の取組を更に促すとともに、地域における好事例が他の地域において共有されるための支援をす</a:t>
            </a:r>
            <a:r>
              <a:rPr lang="ja-JP" altLang="en-US" dirty="0" smtClean="0">
                <a:latin typeface="UD デジタル 教科書体 NK-B" panose="02020700000000000000" pitchFamily="18" charset="-128"/>
                <a:ea typeface="UD デジタル 教科書体 NK-B" panose="02020700000000000000" pitchFamily="18" charset="-128"/>
              </a:rPr>
              <a:t>べき</a:t>
            </a:r>
            <a:endParaRPr lang="en-US" altLang="ja-JP" dirty="0">
              <a:latin typeface="UD デジタル 教科書体 NK-B" panose="02020700000000000000" pitchFamily="18" charset="-128"/>
              <a:ea typeface="UD デジタル 教科書体 NK-B" panose="02020700000000000000" pitchFamily="18" charset="-128"/>
            </a:endParaRPr>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11</a:t>
            </a:fld>
            <a:endParaRPr kumimoji="1" lang="ja-JP" altLang="en-US"/>
          </a:p>
        </p:txBody>
      </p:sp>
    </p:spTree>
    <p:extLst>
      <p:ext uri="{BB962C8B-B14F-4D97-AF65-F5344CB8AC3E}">
        <p14:creationId xmlns:p14="http://schemas.microsoft.com/office/powerpoint/2010/main" val="63111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ja-JP" altLang="en-US" dirty="0" smtClean="0">
                <a:latin typeface="UD デジタル 教科書体 NK-B" panose="02020700000000000000" pitchFamily="18" charset="-128"/>
                <a:ea typeface="UD デジタル 教科書体 NK-B" panose="02020700000000000000" pitchFamily="18" charset="-128"/>
              </a:rPr>
              <a:t>問題点④</a:t>
            </a:r>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3" name="コンテンツ プレースホルダー 2"/>
          <p:cNvSpPr>
            <a:spLocks noGrp="1"/>
          </p:cNvSpPr>
          <p:nvPr>
            <p:ph idx="1"/>
          </p:nvPr>
        </p:nvSpPr>
        <p:spPr>
          <a:xfrm>
            <a:off x="107504" y="1600200"/>
            <a:ext cx="8928992" cy="4997152"/>
          </a:xfrm>
        </p:spPr>
        <p:txBody>
          <a:bodyPr>
            <a:normAutofit/>
          </a:bodyPr>
          <a:lstStyle/>
          <a:p>
            <a:pPr marL="514350" indent="-514350">
              <a:buFont typeface="+mj-lt"/>
              <a:buAutoNum type="arabicPeriod"/>
            </a:pPr>
            <a:r>
              <a:rPr lang="ja-JP" altLang="en-US" dirty="0" smtClean="0">
                <a:latin typeface="UD デジタル 教科書体 NK-B" panose="02020700000000000000" pitchFamily="18" charset="-128"/>
                <a:ea typeface="UD デジタル 教科書体 NK-B" panose="02020700000000000000" pitchFamily="18" charset="-128"/>
              </a:rPr>
              <a:t>今あることを組み直すだけで、新たな権限強化はしない。</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514350" indent="-514350">
              <a:buFont typeface="+mj-lt"/>
              <a:buAutoNum type="arabicPeriod"/>
            </a:pPr>
            <a:r>
              <a:rPr lang="ja-JP" altLang="en-US" dirty="0" smtClean="0">
                <a:latin typeface="UD デジタル 教科書体 NK-B" panose="02020700000000000000" pitchFamily="18" charset="-128"/>
                <a:ea typeface="UD デジタル 教科書体 NK-B" panose="02020700000000000000" pitchFamily="18" charset="-128"/>
              </a:rPr>
              <a:t>根本的な問題として、個別の差別事案</a:t>
            </a:r>
            <a:r>
              <a:rPr lang="ja-JP" altLang="en-US" dirty="0" smtClean="0">
                <a:latin typeface="UD デジタル 教科書体 NK-B" panose="02020700000000000000" pitchFamily="18" charset="-128"/>
                <a:ea typeface="UD デジタル 教科書体 NK-B" panose="02020700000000000000" pitchFamily="18" charset="-128"/>
              </a:rPr>
              <a:t>を協議</a:t>
            </a:r>
            <a:r>
              <a:rPr lang="ja-JP" altLang="en-US" dirty="0" smtClean="0">
                <a:latin typeface="UD デジタル 教科書体 NK-B" panose="02020700000000000000" pitchFamily="18" charset="-128"/>
                <a:ea typeface="UD デジタル 教科書体 NK-B" panose="02020700000000000000" pitchFamily="18" charset="-128"/>
              </a:rPr>
              <a:t>しない。差別解消に効果</a:t>
            </a:r>
            <a:r>
              <a:rPr lang="ja-JP" altLang="en-US" dirty="0" smtClean="0">
                <a:latin typeface="UD デジタル 教科書体 NK-B" panose="02020700000000000000" pitchFamily="18" charset="-128"/>
                <a:ea typeface="UD デジタル 教科書体 NK-B" panose="02020700000000000000" pitchFamily="18" charset="-128"/>
              </a:rPr>
              <a:t>はあるのか？</a:t>
            </a:r>
            <a:endParaRPr lang="en-US" altLang="ja-JP" dirty="0" smtClean="0">
              <a:latin typeface="UD デジタル 教科書体 NK-B" panose="02020700000000000000" pitchFamily="18" charset="-128"/>
              <a:ea typeface="UD デジタル 教科書体 NK-B" panose="02020700000000000000" pitchFamily="18" charset="-128"/>
            </a:endParaRPr>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12</a:t>
            </a:fld>
            <a:endParaRPr kumimoji="1" lang="ja-JP" altLang="en-US"/>
          </a:p>
        </p:txBody>
      </p:sp>
    </p:spTree>
    <p:extLst>
      <p:ext uri="{BB962C8B-B14F-4D97-AF65-F5344CB8AC3E}">
        <p14:creationId xmlns:p14="http://schemas.microsoft.com/office/powerpoint/2010/main" val="149922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latin typeface="UD デジタル 教科書体 NK-B" panose="02020700000000000000" pitchFamily="18" charset="-128"/>
                <a:ea typeface="UD デジタル 教科書体 NK-B" panose="02020700000000000000" pitchFamily="18" charset="-128"/>
              </a:rPr>
              <a:t>委員からの意見　①</a:t>
            </a:r>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3" name="コンテンツ プレースホルダー 2"/>
          <p:cNvSpPr>
            <a:spLocks noGrp="1"/>
          </p:cNvSpPr>
          <p:nvPr>
            <p:ph idx="1"/>
          </p:nvPr>
        </p:nvSpPr>
        <p:spPr>
          <a:xfrm>
            <a:off x="179512" y="1600200"/>
            <a:ext cx="8784976" cy="5121275"/>
          </a:xfrm>
        </p:spPr>
        <p:txBody>
          <a:bodyPr>
            <a:normAutofit fontScale="92500" lnSpcReduction="10000"/>
          </a:bodyPr>
          <a:lstStyle/>
          <a:p>
            <a:pPr marL="0" indent="0">
              <a:buNone/>
            </a:pPr>
            <a:r>
              <a:rPr lang="ja-JP" altLang="en-US" dirty="0" smtClean="0">
                <a:latin typeface="UD デジタル 教科書体 NK-B" panose="02020700000000000000" pitchFamily="18" charset="-128"/>
                <a:ea typeface="UD デジタル 教科書体 NK-B" panose="02020700000000000000" pitchFamily="18" charset="-128"/>
              </a:rPr>
              <a:t>第</a:t>
            </a:r>
            <a:r>
              <a:rPr lang="en-US" altLang="ja-JP" dirty="0" smtClean="0">
                <a:latin typeface="UD デジタル 教科書体 NK-B" panose="02020700000000000000" pitchFamily="18" charset="-128"/>
                <a:ea typeface="UD デジタル 教科書体 NK-B" panose="02020700000000000000" pitchFamily="18" charset="-128"/>
              </a:rPr>
              <a:t>50 </a:t>
            </a:r>
            <a:r>
              <a:rPr lang="ja-JP" altLang="en-US" dirty="0">
                <a:latin typeface="UD デジタル 教科書体 NK-B" panose="02020700000000000000" pitchFamily="18" charset="-128"/>
                <a:ea typeface="UD デジタル 教科書体 NK-B" panose="02020700000000000000" pitchFamily="18" charset="-128"/>
              </a:rPr>
              <a:t>回（</a:t>
            </a:r>
            <a:r>
              <a:rPr lang="ja-JP" altLang="en-US" dirty="0" smtClean="0">
                <a:latin typeface="UD デジタル 教科書体 NK-B" panose="02020700000000000000" pitchFamily="18" charset="-128"/>
                <a:ea typeface="UD デジタル 教科書体 NK-B" panose="02020700000000000000" pitchFamily="18" charset="-128"/>
              </a:rPr>
              <a:t>２月２１日</a:t>
            </a:r>
            <a:r>
              <a:rPr lang="ja-JP" altLang="en-US" dirty="0">
                <a:latin typeface="UD デジタル 教科書体 NK-B" panose="02020700000000000000" pitchFamily="18" charset="-128"/>
                <a:ea typeface="UD デジタル 教科書体 NK-B" panose="02020700000000000000" pitchFamily="18" charset="-128"/>
              </a:rPr>
              <a:t>） </a:t>
            </a:r>
          </a:p>
          <a:p>
            <a:r>
              <a:rPr lang="ja-JP" altLang="en-US" dirty="0">
                <a:latin typeface="UD デジタル 教科書体 NK-B" panose="02020700000000000000" pitchFamily="18" charset="-128"/>
                <a:ea typeface="UD デジタル 教科書体 NK-B" panose="02020700000000000000" pitchFamily="18" charset="-128"/>
              </a:rPr>
              <a:t>「障害者差別解消法の施行３年後見直しに関する意見</a:t>
            </a:r>
            <a:r>
              <a:rPr lang="ja-JP" altLang="en-US" dirty="0" smtClean="0">
                <a:latin typeface="UD デジタル 教科書体 NK-B" panose="02020700000000000000" pitchFamily="18" charset="-128"/>
                <a:ea typeface="UD デジタル 教科書体 NK-B" panose="02020700000000000000" pitchFamily="18" charset="-128"/>
              </a:rPr>
              <a:t>」</a:t>
            </a:r>
            <a:endParaRPr lang="ja-JP" altLang="en-US" dirty="0">
              <a:latin typeface="UD デジタル 教科書体 NK-B" panose="02020700000000000000" pitchFamily="18" charset="-128"/>
              <a:ea typeface="UD デジタル 教科書体 NK-B" panose="02020700000000000000" pitchFamily="18" charset="-128"/>
            </a:endParaRPr>
          </a:p>
          <a:p>
            <a:r>
              <a:rPr lang="ja-JP" altLang="en-US" dirty="0">
                <a:latin typeface="UD デジタル 教科書体 NK-B" panose="02020700000000000000" pitchFamily="18" charset="-128"/>
                <a:ea typeface="UD デジタル 教科書体 NK-B" panose="02020700000000000000" pitchFamily="18" charset="-128"/>
              </a:rPr>
              <a:t>岩上洋一、大河内直之、大塚晃、北岡賢剛、久保厚子、佐藤聡、玉木幸則、野澤和弘（敬称略）の連名で提出</a:t>
            </a:r>
            <a:r>
              <a:rPr lang="ja-JP" altLang="en-US" dirty="0" smtClean="0">
                <a:latin typeface="UD デジタル 教科書体 NK-B" panose="02020700000000000000" pitchFamily="18" charset="-128"/>
                <a:ea typeface="UD デジタル 教科書体 NK-B" panose="02020700000000000000" pitchFamily="18" charset="-128"/>
              </a:rPr>
              <a:t>！</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0" indent="0">
              <a:buNone/>
            </a:pPr>
            <a:r>
              <a:rPr lang="ja-JP" altLang="en-US" dirty="0">
                <a:latin typeface="UD デジタル 教科書体 NK-B" panose="02020700000000000000" pitchFamily="18" charset="-128"/>
                <a:ea typeface="UD デジタル 教科書体 NK-B" panose="02020700000000000000" pitchFamily="18" charset="-128"/>
              </a:rPr>
              <a:t>「・・・本来、障害者差別解消法見直しに関する意見のとりまとめの主語は「政策委員会」であるはずです。しかし、今回示されたとりまとめ案は、</a:t>
            </a:r>
            <a:r>
              <a:rPr lang="ja-JP" altLang="en-US" dirty="0">
                <a:solidFill>
                  <a:srgbClr val="FF0000"/>
                </a:solidFill>
                <a:latin typeface="UD デジタル 教科書体 NK-B" panose="02020700000000000000" pitchFamily="18" charset="-128"/>
                <a:ea typeface="UD デジタル 教科書体 NK-B" panose="02020700000000000000" pitchFamily="18" charset="-128"/>
              </a:rPr>
              <a:t>事務局の意向が強くにじみ出たもの</a:t>
            </a:r>
            <a:r>
              <a:rPr lang="ja-JP" altLang="en-US" dirty="0">
                <a:latin typeface="UD デジタル 教科書体 NK-B" panose="02020700000000000000" pitchFamily="18" charset="-128"/>
                <a:ea typeface="UD デジタル 教科書体 NK-B" panose="02020700000000000000" pitchFamily="18" charset="-128"/>
              </a:rPr>
              <a:t>と言わざるを得ません。・・・</a:t>
            </a:r>
            <a:r>
              <a:rPr lang="ja-JP" altLang="en-US" dirty="0" smtClean="0">
                <a:latin typeface="UD デジタル 教科書体 NK-B" panose="02020700000000000000" pitchFamily="18" charset="-128"/>
                <a:ea typeface="UD デジタル 教科書体 NK-B" panose="02020700000000000000" pitchFamily="18" charset="-128"/>
              </a:rPr>
              <a:t>」</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0" indent="0" algn="ctr">
              <a:buNone/>
            </a:pPr>
            <a:r>
              <a:rPr lang="ja-JP" altLang="en-US" dirty="0" smtClean="0">
                <a:latin typeface="UD デジタル 教科書体 NK-B" panose="02020700000000000000" pitchFamily="18" charset="-128"/>
                <a:ea typeface="UD デジタル 教科書体 NK-B" panose="02020700000000000000" pitchFamily="18" charset="-128"/>
              </a:rPr>
              <a:t>➡　取りまとめは次回に延期（４</a:t>
            </a:r>
            <a:r>
              <a:rPr lang="ja-JP" altLang="en-US" dirty="0">
                <a:latin typeface="UD デジタル 教科書体 NK-B" panose="02020700000000000000" pitchFamily="18" charset="-128"/>
                <a:ea typeface="UD デジタル 教科書体 NK-B" panose="02020700000000000000" pitchFamily="18" charset="-128"/>
              </a:rPr>
              <a:t>月</a:t>
            </a:r>
            <a:r>
              <a:rPr lang="ja-JP" altLang="en-US" dirty="0" smtClean="0">
                <a:latin typeface="UD デジタル 教科書体 NK-B" panose="02020700000000000000" pitchFamily="18" charset="-128"/>
                <a:ea typeface="UD デジタル 教科書体 NK-B" panose="02020700000000000000" pitchFamily="18" charset="-128"/>
              </a:rPr>
              <a:t>１７日）</a:t>
            </a:r>
            <a:endParaRPr lang="ja-JP" altLang="en-US" dirty="0">
              <a:latin typeface="UD デジタル 教科書体 NK-B" panose="02020700000000000000" pitchFamily="18" charset="-128"/>
              <a:ea typeface="UD デジタル 教科書体 NK-B" panose="02020700000000000000" pitchFamily="18" charset="-128"/>
            </a:endParaRPr>
          </a:p>
          <a:p>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13</a:t>
            </a:fld>
            <a:endParaRPr kumimoji="1" lang="ja-JP" altLang="en-US"/>
          </a:p>
        </p:txBody>
      </p:sp>
    </p:spTree>
    <p:extLst>
      <p:ext uri="{BB962C8B-B14F-4D97-AF65-F5344CB8AC3E}">
        <p14:creationId xmlns:p14="http://schemas.microsoft.com/office/powerpoint/2010/main" val="311110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latin typeface="UD デジタル 教科書体 NK-B" panose="02020700000000000000" pitchFamily="18" charset="-128"/>
                <a:ea typeface="UD デジタル 教科書体 NK-B" panose="02020700000000000000" pitchFamily="18" charset="-128"/>
              </a:rPr>
              <a:t>委員からの意見　②</a:t>
            </a:r>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3" name="コンテンツ プレースホルダー 2"/>
          <p:cNvSpPr>
            <a:spLocks noGrp="1"/>
          </p:cNvSpPr>
          <p:nvPr>
            <p:ph idx="1"/>
          </p:nvPr>
        </p:nvSpPr>
        <p:spPr>
          <a:xfrm>
            <a:off x="179512" y="1600200"/>
            <a:ext cx="8784976" cy="4525963"/>
          </a:xfrm>
        </p:spPr>
        <p:txBody>
          <a:bodyPr>
            <a:normAutofit/>
          </a:bodyPr>
          <a:lstStyle/>
          <a:p>
            <a:pPr marL="514350" indent="-514350">
              <a:buFont typeface="+mj-ea"/>
              <a:buAutoNum type="circleNumDbPlain"/>
            </a:pPr>
            <a:r>
              <a:rPr lang="ja-JP" altLang="en-US" dirty="0" smtClean="0">
                <a:latin typeface="UD デジタル 教科書体 NK-B" panose="02020700000000000000" pitchFamily="18" charset="-128"/>
                <a:ea typeface="UD デジタル 教科書体 NK-B" panose="02020700000000000000" pitchFamily="18" charset="-128"/>
              </a:rPr>
              <a:t>障害者の</a:t>
            </a:r>
            <a:r>
              <a:rPr lang="ja-JP" altLang="en-US" dirty="0" smtClean="0">
                <a:solidFill>
                  <a:srgbClr val="FF0000"/>
                </a:solidFill>
                <a:latin typeface="UD デジタル 教科書体 NK-B" panose="02020700000000000000" pitchFamily="18" charset="-128"/>
                <a:ea typeface="UD デジタル 教科書体 NK-B" panose="02020700000000000000" pitchFamily="18" charset="-128"/>
              </a:rPr>
              <a:t>家族など関係者</a:t>
            </a:r>
            <a:r>
              <a:rPr lang="ja-JP" altLang="en-US" dirty="0" smtClean="0">
                <a:latin typeface="UD デジタル 教科書体 NK-B" panose="02020700000000000000" pitchFamily="18" charset="-128"/>
                <a:ea typeface="UD デジタル 教科書体 NK-B" panose="02020700000000000000" pitchFamily="18" charset="-128"/>
              </a:rPr>
              <a:t>も法の対象へ</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514350" indent="-514350">
              <a:buFont typeface="+mj-ea"/>
              <a:buAutoNum type="circleNumDbPlain"/>
            </a:pPr>
            <a:r>
              <a:rPr lang="ja-JP" altLang="en-US" dirty="0" smtClean="0">
                <a:latin typeface="UD デジタル 教科書体 NK-B" panose="02020700000000000000" pitchFamily="18" charset="-128"/>
                <a:ea typeface="UD デジタル 教科書体 NK-B" panose="02020700000000000000" pitchFamily="18" charset="-128"/>
              </a:rPr>
              <a:t>障害</a:t>
            </a:r>
            <a:r>
              <a:rPr lang="ja-JP" altLang="en-US" dirty="0">
                <a:latin typeface="UD デジタル 教科書体 NK-B" panose="02020700000000000000" pitchFamily="18" charset="-128"/>
                <a:ea typeface="UD デジタル 教科書体 NK-B" panose="02020700000000000000" pitchFamily="18" charset="-128"/>
              </a:rPr>
              <a:t>の</a:t>
            </a:r>
            <a:r>
              <a:rPr lang="ja-JP" altLang="en-US" dirty="0" smtClean="0">
                <a:latin typeface="UD デジタル 教科書体 NK-B" panose="02020700000000000000" pitchFamily="18" charset="-128"/>
                <a:ea typeface="UD デジタル 教科書体 NK-B" panose="02020700000000000000" pitchFamily="18" charset="-128"/>
              </a:rPr>
              <a:t>ある女性や</a:t>
            </a:r>
            <a:r>
              <a:rPr lang="ja-JP" altLang="en-US" dirty="0">
                <a:latin typeface="UD デジタル 教科書体 NK-B" panose="02020700000000000000" pitchFamily="18" charset="-128"/>
                <a:ea typeface="UD デジタル 教科書体 NK-B" panose="02020700000000000000" pitchFamily="18" charset="-128"/>
              </a:rPr>
              <a:t>障害児等の</a:t>
            </a:r>
            <a:r>
              <a:rPr lang="ja-JP" altLang="en-US" dirty="0">
                <a:solidFill>
                  <a:srgbClr val="FF0000"/>
                </a:solidFill>
                <a:latin typeface="UD デジタル 教科書体 NK-B" panose="02020700000000000000" pitchFamily="18" charset="-128"/>
                <a:ea typeface="UD デジタル 教科書体 NK-B" panose="02020700000000000000" pitchFamily="18" charset="-128"/>
              </a:rPr>
              <a:t>複合的</a:t>
            </a:r>
            <a:r>
              <a:rPr lang="ja-JP" altLang="en-US" dirty="0" smtClean="0">
                <a:solidFill>
                  <a:srgbClr val="FF0000"/>
                </a:solidFill>
                <a:latin typeface="UD デジタル 教科書体 NK-B" panose="02020700000000000000" pitchFamily="18" charset="-128"/>
                <a:ea typeface="UD デジタル 教科書体 NK-B" panose="02020700000000000000" pitchFamily="18" charset="-128"/>
              </a:rPr>
              <a:t>差別</a:t>
            </a:r>
            <a:endParaRPr lang="en-US" altLang="ja-JP" dirty="0" smtClean="0">
              <a:solidFill>
                <a:srgbClr val="FF0000"/>
              </a:solidFill>
              <a:latin typeface="UD デジタル 教科書体 NK-B" panose="02020700000000000000" pitchFamily="18" charset="-128"/>
              <a:ea typeface="UD デジタル 教科書体 NK-B" panose="02020700000000000000" pitchFamily="18" charset="-128"/>
            </a:endParaRPr>
          </a:p>
          <a:p>
            <a:pPr marL="514350" indent="-514350">
              <a:buFont typeface="+mj-ea"/>
              <a:buAutoNum type="circleNumDbPlain"/>
            </a:pPr>
            <a:r>
              <a:rPr lang="ja-JP" altLang="en-US" dirty="0" smtClean="0">
                <a:latin typeface="UD デジタル 教科書体 NK-B" panose="02020700000000000000" pitchFamily="18" charset="-128"/>
                <a:ea typeface="UD デジタル 教科書体 NK-B" panose="02020700000000000000" pitchFamily="18" charset="-128"/>
              </a:rPr>
              <a:t>事</a:t>
            </a:r>
            <a:r>
              <a:rPr lang="ja-JP" altLang="en-US" dirty="0">
                <a:latin typeface="UD デジタル 教科書体 NK-B" panose="02020700000000000000" pitchFamily="18" charset="-128"/>
                <a:ea typeface="UD デジタル 教科書体 NK-B" panose="02020700000000000000" pitchFamily="18" charset="-128"/>
              </a:rPr>
              <a:t>業者による</a:t>
            </a:r>
            <a:r>
              <a:rPr lang="ja-JP" altLang="en-US" dirty="0">
                <a:solidFill>
                  <a:srgbClr val="FF0000"/>
                </a:solidFill>
                <a:latin typeface="UD デジタル 教科書体 NK-B" panose="02020700000000000000" pitchFamily="18" charset="-128"/>
                <a:ea typeface="UD デジタル 教科書体 NK-B" panose="02020700000000000000" pitchFamily="18" charset="-128"/>
              </a:rPr>
              <a:t>合理的配慮義務化すべき</a:t>
            </a:r>
            <a:r>
              <a:rPr lang="ja-JP" altLang="en-US" dirty="0">
                <a:latin typeface="UD デジタル 教科書体 NK-B" panose="02020700000000000000" pitchFamily="18" charset="-128"/>
                <a:ea typeface="UD デジタル 教科書体 NK-B" panose="02020700000000000000" pitchFamily="18" charset="-128"/>
              </a:rPr>
              <a:t>。周知期間を設ける場合でも、生活に密接しているものは周知期間を設けず義務化すべき</a:t>
            </a:r>
            <a:r>
              <a:rPr lang="ja-JP" altLang="en-US" dirty="0" smtClean="0">
                <a:latin typeface="UD デジタル 教科書体 NK-B" panose="02020700000000000000" pitchFamily="18" charset="-128"/>
                <a:ea typeface="UD デジタル 教科書体 NK-B" panose="02020700000000000000" pitchFamily="18" charset="-128"/>
              </a:rPr>
              <a:t>。</a:t>
            </a:r>
            <a:endParaRPr lang="en-US" altLang="ja-JP" dirty="0" smtClean="0">
              <a:latin typeface="UD デジタル 教科書体 NK-B" panose="02020700000000000000" pitchFamily="18" charset="-128"/>
              <a:ea typeface="UD デジタル 教科書体 NK-B" panose="02020700000000000000" pitchFamily="18" charset="-128"/>
            </a:endParaRPr>
          </a:p>
          <a:p>
            <a:pPr marL="514350" indent="-514350">
              <a:buFont typeface="+mj-ea"/>
              <a:buAutoNum type="circleNumDbPlain"/>
            </a:pPr>
            <a:r>
              <a:rPr lang="ja-JP" altLang="en-US" dirty="0" smtClean="0">
                <a:solidFill>
                  <a:srgbClr val="FF0000"/>
                </a:solidFill>
                <a:latin typeface="UD デジタル 教科書体 NK-B" panose="02020700000000000000" pitchFamily="18" charset="-128"/>
                <a:ea typeface="UD デジタル 教科書体 NK-B" panose="02020700000000000000" pitchFamily="18" charset="-128"/>
              </a:rPr>
              <a:t>ワンストップ</a:t>
            </a:r>
            <a:r>
              <a:rPr lang="ja-JP" altLang="en-US" dirty="0">
                <a:solidFill>
                  <a:srgbClr val="FF0000"/>
                </a:solidFill>
                <a:latin typeface="UD デジタル 教科書体 NK-B" panose="02020700000000000000" pitchFamily="18" charset="-128"/>
                <a:ea typeface="UD デジタル 教科書体 NK-B" panose="02020700000000000000" pitchFamily="18" charset="-128"/>
              </a:rPr>
              <a:t>相談窓口</a:t>
            </a:r>
            <a:r>
              <a:rPr lang="ja-JP" altLang="en-US" dirty="0">
                <a:latin typeface="UD デジタル 教科書体 NK-B" panose="02020700000000000000" pitchFamily="18" charset="-128"/>
                <a:ea typeface="UD デジタル 教科書体 NK-B" panose="02020700000000000000" pitchFamily="18" charset="-128"/>
              </a:rPr>
              <a:t>と</a:t>
            </a:r>
            <a:r>
              <a:rPr lang="ja-JP" altLang="en-US" dirty="0">
                <a:solidFill>
                  <a:srgbClr val="FF0000"/>
                </a:solidFill>
                <a:latin typeface="UD デジタル 教科書体 NK-B" panose="02020700000000000000" pitchFamily="18" charset="-128"/>
                <a:ea typeface="UD デジタル 教科書体 NK-B" panose="02020700000000000000" pitchFamily="18" charset="-128"/>
              </a:rPr>
              <a:t>担当</a:t>
            </a:r>
            <a:r>
              <a:rPr lang="ja-JP" altLang="en-US" dirty="0" smtClean="0">
                <a:solidFill>
                  <a:srgbClr val="FF0000"/>
                </a:solidFill>
                <a:latin typeface="UD デジタル 教科書体 NK-B" panose="02020700000000000000" pitchFamily="18" charset="-128"/>
                <a:ea typeface="UD デジタル 教科書体 NK-B" panose="02020700000000000000" pitchFamily="18" charset="-128"/>
              </a:rPr>
              <a:t>課長連絡会議創設</a:t>
            </a:r>
            <a:endParaRPr lang="ja-JP" altLang="en-US" dirty="0">
              <a:solidFill>
                <a:srgbClr val="FF0000"/>
              </a:solidFill>
              <a:latin typeface="UD デジタル 教科書体 NK-B" panose="02020700000000000000" pitchFamily="18" charset="-128"/>
              <a:ea typeface="UD デジタル 教科書体 NK-B" panose="02020700000000000000" pitchFamily="18" charset="-128"/>
            </a:endParaRPr>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14</a:t>
            </a:fld>
            <a:endParaRPr kumimoji="1" lang="ja-JP" altLang="en-US"/>
          </a:p>
        </p:txBody>
      </p:sp>
    </p:spTree>
    <p:extLst>
      <p:ext uri="{BB962C8B-B14F-4D97-AF65-F5344CB8AC3E}">
        <p14:creationId xmlns:p14="http://schemas.microsoft.com/office/powerpoint/2010/main" val="54996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latin typeface="UD デジタル 教科書体 NK-B" panose="02020700000000000000" pitchFamily="18" charset="-128"/>
                <a:ea typeface="UD デジタル 教科書体 NK-B" panose="02020700000000000000" pitchFamily="18" charset="-128"/>
              </a:rPr>
              <a:t>まとめ</a:t>
            </a:r>
            <a:endParaRPr kumimoji="1" lang="ja-JP" altLang="en-US" dirty="0">
              <a:latin typeface="UD デジタル 教科書体 NK-B" panose="02020700000000000000" pitchFamily="18" charset="-128"/>
              <a:ea typeface="UD デジタル 教科書体 NK-B" panose="02020700000000000000" pitchFamily="18" charset="-128"/>
            </a:endParaRPr>
          </a:p>
        </p:txBody>
      </p:sp>
      <p:sp>
        <p:nvSpPr>
          <p:cNvPr id="3" name="コンテンツ プレースホルダー 2"/>
          <p:cNvSpPr>
            <a:spLocks noGrp="1"/>
          </p:cNvSpPr>
          <p:nvPr>
            <p:ph idx="1"/>
          </p:nvPr>
        </p:nvSpPr>
        <p:spPr>
          <a:xfrm>
            <a:off x="457200" y="1600200"/>
            <a:ext cx="8507288" cy="4525963"/>
          </a:xfrm>
        </p:spPr>
        <p:txBody>
          <a:bodyPr>
            <a:normAutofit/>
          </a:bodyPr>
          <a:lstStyle/>
          <a:p>
            <a:r>
              <a:rPr lang="ja-JP" altLang="en-US" dirty="0" smtClean="0">
                <a:latin typeface="UD デジタル 教科書体 NK-B" panose="02020700000000000000" pitchFamily="18" charset="-128"/>
                <a:ea typeface="UD デジタル 教科書体 NK-B" panose="02020700000000000000" pitchFamily="18" charset="-128"/>
              </a:rPr>
              <a:t>障害者権利条約を踏まえた取りまとめを！</a:t>
            </a:r>
            <a:endParaRPr lang="en-US" altLang="ja-JP" dirty="0" smtClean="0">
              <a:latin typeface="UD デジタル 教科書体 NK-B" panose="02020700000000000000" pitchFamily="18" charset="-128"/>
              <a:ea typeface="UD デジタル 教科書体 NK-B" panose="02020700000000000000" pitchFamily="18" charset="-128"/>
            </a:endParaRPr>
          </a:p>
          <a:p>
            <a:r>
              <a:rPr lang="ja-JP" altLang="en-US" dirty="0">
                <a:latin typeface="UD デジタル 教科書体 NK-B" panose="02020700000000000000" pitchFamily="18" charset="-128"/>
                <a:ea typeface="UD デジタル 教科書体 NK-B" panose="02020700000000000000" pitchFamily="18" charset="-128"/>
              </a:rPr>
              <a:t>秋の臨時</a:t>
            </a:r>
            <a:r>
              <a:rPr lang="ja-JP" altLang="en-US" dirty="0" smtClean="0">
                <a:latin typeface="UD デジタル 教科書体 NK-B" panose="02020700000000000000" pitchFamily="18" charset="-128"/>
                <a:ea typeface="UD デジタル 教科書体 NK-B" panose="02020700000000000000" pitchFamily="18" charset="-128"/>
              </a:rPr>
              <a:t>国会</a:t>
            </a:r>
            <a:r>
              <a:rPr lang="en-US" altLang="ja-JP" dirty="0" smtClean="0">
                <a:latin typeface="UD デジタル 教科書体 NK-B" panose="02020700000000000000" pitchFamily="18" charset="-128"/>
                <a:ea typeface="UD デジタル 教科書体 NK-B" panose="02020700000000000000" pitchFamily="18" charset="-128"/>
              </a:rPr>
              <a:t>or</a:t>
            </a:r>
            <a:r>
              <a:rPr lang="ja-JP" altLang="en-US" dirty="0" smtClean="0">
                <a:latin typeface="UD デジタル 教科書体 NK-B" panose="02020700000000000000" pitchFamily="18" charset="-128"/>
                <a:ea typeface="UD デジタル 教科書体 NK-B" panose="02020700000000000000" pitchFamily="18" charset="-128"/>
              </a:rPr>
              <a:t>来年</a:t>
            </a:r>
            <a:r>
              <a:rPr lang="ja-JP" altLang="en-US" dirty="0">
                <a:latin typeface="UD デジタル 教科書体 NK-B" panose="02020700000000000000" pitchFamily="18" charset="-128"/>
                <a:ea typeface="UD デジタル 教科書体 NK-B" panose="02020700000000000000" pitchFamily="18" charset="-128"/>
              </a:rPr>
              <a:t>の通常国会での法改正を！</a:t>
            </a:r>
            <a:endParaRPr lang="en-US" altLang="ja-JP" dirty="0">
              <a:latin typeface="UD デジタル 教科書体 NK-B" panose="02020700000000000000" pitchFamily="18" charset="-128"/>
              <a:ea typeface="UD デジタル 教科書体 NK-B" panose="02020700000000000000" pitchFamily="18" charset="-128"/>
            </a:endParaRPr>
          </a:p>
          <a:p>
            <a:r>
              <a:rPr lang="ja-JP" altLang="en-US" dirty="0" smtClean="0">
                <a:latin typeface="UD デジタル 教科書体 NK-B" panose="02020700000000000000" pitchFamily="18" charset="-128"/>
                <a:ea typeface="UD デジタル 教科書体 NK-B" panose="02020700000000000000" pitchFamily="18" charset="-128"/>
              </a:rPr>
              <a:t>その次は、障害者</a:t>
            </a:r>
            <a:r>
              <a:rPr lang="ja-JP" altLang="en-US" dirty="0">
                <a:latin typeface="UD デジタル 教科書体 NK-B" panose="02020700000000000000" pitchFamily="18" charset="-128"/>
                <a:ea typeface="UD デジタル 教科書体 NK-B" panose="02020700000000000000" pitchFamily="18" charset="-128"/>
              </a:rPr>
              <a:t>基本法の</a:t>
            </a:r>
            <a:r>
              <a:rPr lang="ja-JP" altLang="en-US" dirty="0" smtClean="0">
                <a:latin typeface="UD デジタル 教科書体 NK-B" panose="02020700000000000000" pitchFamily="18" charset="-128"/>
                <a:ea typeface="UD デジタル 教科書体 NK-B" panose="02020700000000000000" pitchFamily="18" charset="-128"/>
              </a:rPr>
              <a:t>改正！</a:t>
            </a:r>
            <a:endParaRPr lang="en-US" altLang="ja-JP" dirty="0">
              <a:latin typeface="UD デジタル 教科書体 NK-B" panose="02020700000000000000" pitchFamily="18" charset="-128"/>
              <a:ea typeface="UD デジタル 教科書体 NK-B" panose="02020700000000000000" pitchFamily="18" charset="-128"/>
            </a:endParaRPr>
          </a:p>
          <a:p>
            <a:r>
              <a:rPr lang="ja-JP" altLang="en-US" dirty="0" smtClean="0">
                <a:latin typeface="UD デジタル 教科書体 NK-B" panose="02020700000000000000" pitchFamily="18" charset="-128"/>
                <a:ea typeface="UD デジタル 教科書体 NK-B" panose="02020700000000000000" pitchFamily="18" charset="-128"/>
              </a:rPr>
              <a:t>同時</a:t>
            </a:r>
            <a:r>
              <a:rPr lang="ja-JP" altLang="en-US" dirty="0">
                <a:latin typeface="UD デジタル 教科書体 NK-B" panose="02020700000000000000" pitchFamily="18" charset="-128"/>
                <a:ea typeface="UD デジタル 教科書体 NK-B" panose="02020700000000000000" pitchFamily="18" charset="-128"/>
              </a:rPr>
              <a:t>に虐待防止法も</a:t>
            </a:r>
            <a:r>
              <a:rPr lang="ja-JP" altLang="en-US" dirty="0" smtClean="0">
                <a:latin typeface="UD デジタル 教科書体 NK-B" panose="02020700000000000000" pitchFamily="18" charset="-128"/>
                <a:ea typeface="UD デジタル 教科書体 NK-B" panose="02020700000000000000" pitchFamily="18" charset="-128"/>
              </a:rPr>
              <a:t>！（これは厚労省）</a:t>
            </a:r>
            <a:endParaRPr lang="ja-JP" altLang="en-US" dirty="0">
              <a:latin typeface="UD デジタル 教科書体 NK-B" panose="02020700000000000000" pitchFamily="18" charset="-128"/>
              <a:ea typeface="UD デジタル 教科書体 NK-B" panose="02020700000000000000" pitchFamily="18" charset="-128"/>
            </a:endParaRPr>
          </a:p>
          <a:p>
            <a:pPr marL="0" indent="0">
              <a:buNone/>
            </a:pPr>
            <a:endParaRPr lang="en-US" altLang="ja-JP" dirty="0" smtClean="0">
              <a:latin typeface="UD デジタル 教科書体 NK-B" panose="02020700000000000000" pitchFamily="18" charset="-128"/>
              <a:ea typeface="UD デジタル 教科書体 NK-B" panose="02020700000000000000" pitchFamily="18" charset="-128"/>
            </a:endParaRPr>
          </a:p>
        </p:txBody>
      </p:sp>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15</a:t>
            </a:fld>
            <a:endParaRPr kumimoji="1" lang="ja-JP" altLang="en-US"/>
          </a:p>
        </p:txBody>
      </p:sp>
    </p:spTree>
    <p:extLst>
      <p:ext uri="{BB962C8B-B14F-4D97-AF65-F5344CB8AC3E}">
        <p14:creationId xmlns:p14="http://schemas.microsoft.com/office/powerpoint/2010/main" val="204437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274638"/>
            <a:ext cx="8856984" cy="1354162"/>
          </a:xfrm>
        </p:spPr>
        <p:txBody>
          <a:bodyPr>
            <a:normAutofit fontScale="90000"/>
          </a:bodyPr>
          <a:lstStyle/>
          <a:p>
            <a:r>
              <a:rPr lang="ja-JP" altLang="en-US" dirty="0" smtClean="0">
                <a:latin typeface="UD デジタル 教科書体 N-B" panose="02020700000000000000" pitchFamily="17" charset="-128"/>
                <a:ea typeface="UD デジタル 教科書体 N-B" panose="02020700000000000000" pitchFamily="17" charset="-128"/>
              </a:rPr>
              <a:t>差別解消法のバージョンアップを！</a:t>
            </a:r>
            <a:r>
              <a:rPr lang="en-US" altLang="ja-JP" dirty="0" smtClean="0">
                <a:latin typeface="UD デジタル 教科書体 N-B" panose="02020700000000000000" pitchFamily="17" charset="-128"/>
                <a:ea typeface="UD デジタル 教科書体 N-B" panose="02020700000000000000" pitchFamily="17" charset="-128"/>
              </a:rPr>
              <a:t> </a:t>
            </a:r>
            <a:r>
              <a:rPr lang="en-US" altLang="ja-JP" dirty="0">
                <a:latin typeface="UD デジタル 教科書体 N-B" panose="02020700000000000000" pitchFamily="17" charset="-128"/>
                <a:ea typeface="UD デジタル 教科書体 N-B" panose="02020700000000000000" pitchFamily="17" charset="-128"/>
              </a:rPr>
              <a:t/>
            </a:r>
            <a:br>
              <a:rPr lang="en-US" altLang="ja-JP" dirty="0">
                <a:latin typeface="UD デジタル 教科書体 N-B" panose="02020700000000000000" pitchFamily="17" charset="-128"/>
                <a:ea typeface="UD デジタル 教科書体 N-B" panose="02020700000000000000" pitchFamily="17" charset="-128"/>
              </a:rPr>
            </a:br>
            <a:r>
              <a:rPr lang="en-US" altLang="ja-JP" i="1" dirty="0">
                <a:solidFill>
                  <a:srgbClr val="FF0000"/>
                </a:solidFill>
                <a:latin typeface="UD デジタル 教科書体 N-B" panose="02020700000000000000" pitchFamily="17" charset="-128"/>
                <a:ea typeface="UD デジタル 教科書体 N-B" panose="02020700000000000000" pitchFamily="17" charset="-128"/>
              </a:rPr>
              <a:t>Nothing about </a:t>
            </a:r>
            <a:r>
              <a:rPr lang="en-US" altLang="ja-JP" i="1" dirty="0" err="1">
                <a:solidFill>
                  <a:srgbClr val="FF0000"/>
                </a:solidFill>
                <a:latin typeface="UD デジタル 教科書体 N-B" panose="02020700000000000000" pitchFamily="17" charset="-128"/>
                <a:ea typeface="UD デジタル 教科書体 N-B" panose="02020700000000000000" pitchFamily="17" charset="-128"/>
              </a:rPr>
              <a:t>us,without</a:t>
            </a:r>
            <a:r>
              <a:rPr lang="en-US" altLang="ja-JP" i="1" dirty="0">
                <a:solidFill>
                  <a:srgbClr val="FF0000"/>
                </a:solidFill>
                <a:latin typeface="UD デジタル 教科書体 N-B" panose="02020700000000000000" pitchFamily="17" charset="-128"/>
                <a:ea typeface="UD デジタル 教科書体 N-B" panose="02020700000000000000" pitchFamily="17" charset="-128"/>
              </a:rPr>
              <a:t> us!</a:t>
            </a:r>
            <a:endParaRPr kumimoji="1" lang="ja-JP" altLang="en-US" dirty="0">
              <a:latin typeface="UD デジタル 教科書体 N-B" panose="02020700000000000000" pitchFamily="17" charset="-128"/>
              <a:ea typeface="UD デジタル 教科書体 N-B" panose="02020700000000000000" pitchFamily="17" charset="-128"/>
            </a:endParaRPr>
          </a:p>
        </p:txBody>
      </p:sp>
      <p:pic>
        <p:nvPicPr>
          <p:cNvPr id="5" name="コンテンツ プレースホルダー 4"/>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57200" y="1741488"/>
            <a:ext cx="8229600" cy="4243387"/>
          </a:xfrm>
          <a:prstGeom prst="rect">
            <a:avLst/>
          </a:prstGeom>
          <a:ln>
            <a:noFill/>
          </a:ln>
          <a:effectLst>
            <a:softEdge rad="112500"/>
          </a:effectLst>
        </p:spPr>
      </p:pic>
      <p:sp>
        <p:nvSpPr>
          <p:cNvPr id="4" name="スライド番号プレースホルダー 3"/>
          <p:cNvSpPr>
            <a:spLocks noGrp="1"/>
          </p:cNvSpPr>
          <p:nvPr>
            <p:ph type="sldNum" sz="quarter" idx="12"/>
          </p:nvPr>
        </p:nvSpPr>
        <p:spPr/>
        <p:txBody>
          <a:bodyPr/>
          <a:lstStyle/>
          <a:p>
            <a:fld id="{A417E875-2AB8-46EA-9951-C8BED09ED41E}" type="slidenum">
              <a:rPr kumimoji="1" lang="ja-JP" altLang="en-US" smtClean="0"/>
              <a:t>16</a:t>
            </a:fld>
            <a:endParaRPr kumimoji="1" lang="ja-JP" altLang="en-US"/>
          </a:p>
        </p:txBody>
      </p:sp>
    </p:spTree>
    <p:extLst>
      <p:ext uri="{BB962C8B-B14F-4D97-AF65-F5344CB8AC3E}">
        <p14:creationId xmlns:p14="http://schemas.microsoft.com/office/powerpoint/2010/main" val="39429743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6670</TotalTime>
  <Words>926</Words>
  <Application>Microsoft Office PowerPoint</Application>
  <PresentationFormat>画面に合わせる (4:3)</PresentationFormat>
  <Paragraphs>106</Paragraphs>
  <Slides>16</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16</vt:i4>
      </vt:variant>
    </vt:vector>
  </HeadingPairs>
  <TitlesOfParts>
    <vt:vector size="23" baseType="lpstr">
      <vt:lpstr>ＭＳ Ｐゴシック</vt:lpstr>
      <vt:lpstr>UD デジタル 教科書体 N-B</vt:lpstr>
      <vt:lpstr>UD デジタル 教科書体 NK-B</vt:lpstr>
      <vt:lpstr>Arial</vt:lpstr>
      <vt:lpstr>Calibri</vt:lpstr>
      <vt:lpstr>Wingdings</vt:lpstr>
      <vt:lpstr>Office ​​テーマ</vt:lpstr>
      <vt:lpstr>障害者差別解消法見直しの状況 Nothing about us,without us! </vt:lpstr>
      <vt:lpstr>経　過</vt:lpstr>
      <vt:lpstr>障害者政策委員会　４つの論点</vt:lpstr>
      <vt:lpstr>第５０回　取りまとめ事務局案①　 差別の定義・概念について</vt:lpstr>
      <vt:lpstr>問題点①</vt:lpstr>
      <vt:lpstr>第５０回　取りまとめ事務局案②　 事業者の合理的配慮について</vt:lpstr>
      <vt:lpstr>問題点②</vt:lpstr>
      <vt:lpstr>第５０回　取りまとめ事務局案③ 相談・紛争解決の体制整備について</vt:lpstr>
      <vt:lpstr>第５０回　取りまとめ事務局案③ 相談・紛争解決の体制整備について</vt:lpstr>
      <vt:lpstr>問題点③</vt:lpstr>
      <vt:lpstr>第５０回　取りまとめ事務局案④ 障害者差別解消支援地域協議会の設置促進・活性化について</vt:lpstr>
      <vt:lpstr>問題点④</vt:lpstr>
      <vt:lpstr>委員からの意見　①</vt:lpstr>
      <vt:lpstr>委員からの意見　②</vt:lpstr>
      <vt:lpstr>まとめ</vt:lpstr>
      <vt:lpstr>差別解消法のバージョンアップを！  Nothing about us,without us!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障害者制度改革と権利条約批准 ～条約批准後の取り組みも含めて～ </dc:title>
  <dc:creator>sato</dc:creator>
  <cp:lastModifiedBy>佐藤 聡</cp:lastModifiedBy>
  <cp:revision>439</cp:revision>
  <cp:lastPrinted>2016-08-12T01:15:14Z</cp:lastPrinted>
  <dcterms:created xsi:type="dcterms:W3CDTF">2014-11-09T07:27:19Z</dcterms:created>
  <dcterms:modified xsi:type="dcterms:W3CDTF">2020-03-15T01:09:02Z</dcterms:modified>
</cp:coreProperties>
</file>