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notesMasterIdLst>
    <p:notesMasterId r:id="rId3"/>
  </p:notesMasterIdLst>
  <p:sldIdLst>
    <p:sldId id="259" r:id="rId2"/>
  </p:sldIdLst>
  <p:sldSz cx="7775575" cy="10907713"/>
  <p:notesSz cx="6797675" cy="9926638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0DE"/>
    <a:srgbClr val="F4F4F4"/>
    <a:srgbClr val="FF5050"/>
    <a:srgbClr val="FF7C80"/>
    <a:srgbClr val="FF9999"/>
    <a:srgbClr val="E6D6C3"/>
    <a:srgbClr val="732303"/>
    <a:srgbClr val="5A1B02"/>
    <a:srgbClr val="FFEDC9"/>
    <a:srgbClr val="8E54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3" d="100"/>
          <a:sy n="93" d="100"/>
        </p:scale>
        <p:origin x="-72" y="1380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70F99883-74AE-4A2C-81B7-5B86A08198C0}" type="datetimeFigureOut">
              <a:rPr kumimoji="1" lang="ja-JP" altLang="en-US" smtClean="0"/>
              <a:t>2018/3/7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1239838"/>
            <a:ext cx="23876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58" tIns="45729" rIns="91458" bIns="4572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D93CC5-A9B8-46A1-B8C3-70AA73E05DA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323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871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880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440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21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66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9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79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20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9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72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29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071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82" t="-1933" r="82" b="42928"/>
          <a:stretch/>
        </p:blipFill>
        <p:spPr bwMode="auto">
          <a:xfrm>
            <a:off x="-31684" y="254508"/>
            <a:ext cx="7804150" cy="3113570"/>
          </a:xfrm>
          <a:prstGeom prst="rect">
            <a:avLst/>
          </a:prstGeom>
          <a:noFill/>
          <a:effectLst>
            <a:glow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3" descr="C:\Users\TSUKAMOTO\Desktop\アスクル\セミナー\セミナー②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81"/>
          <a:stretch/>
        </p:blipFill>
        <p:spPr bwMode="auto">
          <a:xfrm>
            <a:off x="-3109" y="8909317"/>
            <a:ext cx="7775575" cy="1998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Users\TSUKAMOTO\Desktop\アスクル\セミナー\セミナー②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676"/>
          <a:stretch/>
        </p:blipFill>
        <p:spPr bwMode="auto">
          <a:xfrm>
            <a:off x="0" y="0"/>
            <a:ext cx="7775575" cy="362608"/>
          </a:xfrm>
          <a:prstGeom prst="rect">
            <a:avLst/>
          </a:prstGeom>
          <a:solidFill>
            <a:schemeClr val="accent1"/>
          </a:solidFill>
          <a:extLst/>
        </p:spPr>
      </p:pic>
      <p:sp>
        <p:nvSpPr>
          <p:cNvPr id="3" name="正方形/長方形 2"/>
          <p:cNvSpPr/>
          <p:nvPr/>
        </p:nvSpPr>
        <p:spPr>
          <a:xfrm>
            <a:off x="1821369" y="85231"/>
            <a:ext cx="38779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公益財団法人　キリン福祉財団助成事業</a:t>
            </a:r>
          </a:p>
        </p:txBody>
      </p:sp>
      <p:pic>
        <p:nvPicPr>
          <p:cNvPr id="1032" name="Picture 8" descr="C:\Users\TSUKAMOTO\Desktop\アスクル\セミナー\白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82" y="1983791"/>
            <a:ext cx="6828047" cy="1237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2313139" y="2087263"/>
            <a:ext cx="446981" cy="40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ja-JP" altLang="en-US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454290" y="3439519"/>
            <a:ext cx="44262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2018 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23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金</a:t>
            </a:r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en-US" altLang="ja-JP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9</a:t>
            </a:r>
            <a:r>
              <a:rPr lang="ja-JP" altLang="en-US" sz="16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時半～</a:t>
            </a:r>
            <a:r>
              <a:rPr lang="en-US" altLang="ja-JP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16</a:t>
            </a:r>
            <a:r>
              <a:rPr lang="ja-JP" altLang="en-US" sz="16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時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1454290" y="3879864"/>
            <a:ext cx="4339650" cy="5693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戸山サンライズ　</a:t>
            </a:r>
            <a:r>
              <a:rPr lang="ja-JP" altLang="en-US" sz="18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２階大・中会議室</a:t>
            </a:r>
          </a:p>
          <a:p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東京都新宿区戸山１丁目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22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−１</a:t>
            </a:r>
            <a:r>
              <a:rPr lang="en-US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2477521" y="9065093"/>
            <a:ext cx="38395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b="1" dirty="0" smtClean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お申し込み・お問い合わせはこちら</a:t>
            </a:r>
            <a:endParaRPr lang="ja-JP" altLang="en-US" sz="1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7" name="正方形/長方形 36"/>
          <p:cNvSpPr/>
          <p:nvPr/>
        </p:nvSpPr>
        <p:spPr>
          <a:xfrm>
            <a:off x="175225" y="10243172"/>
            <a:ext cx="374801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＊手話通訳、</a:t>
            </a:r>
            <a:r>
              <a:rPr lang="en-US" altLang="ja-JP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PC</a:t>
            </a:r>
            <a:r>
              <a:rPr lang="ja-JP" altLang="en-US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文字通訳、点字資料、テキストデータ</a:t>
            </a:r>
            <a:r>
              <a:rPr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あり</a:t>
            </a:r>
          </a:p>
          <a:p>
            <a:r>
              <a:rPr lang="ja-JP" altLang="en-US" sz="105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en-US" altLang="ja-JP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要申込み、締切</a:t>
            </a:r>
            <a:r>
              <a:rPr lang="en-US" altLang="ja-JP" sz="105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3/9)</a:t>
            </a:r>
            <a:endParaRPr lang="ja-JP" altLang="en-US" sz="1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2447594" y="10353891"/>
            <a:ext cx="524138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　　　　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主催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認定</a:t>
            </a:r>
            <a:r>
              <a:rPr lang="en-US" altLang="ja-JP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NPO</a:t>
            </a:r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法人</a:t>
            </a:r>
            <a:r>
              <a:rPr lang="en-US" altLang="ja-JP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DPI</a:t>
            </a:r>
            <a:r>
              <a:rPr lang="ja-JP" altLang="en-US" sz="1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日本会議</a:t>
            </a:r>
          </a:p>
          <a:p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　　　　　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【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協力</a:t>
            </a:r>
            <a:r>
              <a:rPr lang="en-US" altLang="ja-JP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】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一般</a:t>
            </a:r>
            <a:r>
              <a:rPr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社団法人　障害者の差別の禁止</a:t>
            </a:r>
            <a:r>
              <a:rPr lang="ja-JP" altLang="en-US" sz="9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・解消</a:t>
            </a:r>
            <a:r>
              <a:rPr lang="ja-JP" altLang="en-US" sz="9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を推進する全国ネットワーク</a:t>
            </a:r>
            <a:r>
              <a:rPr lang="ja-JP" altLang="en-US" sz="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　　</a:t>
            </a:r>
            <a:endParaRPr lang="ja-JP" altLang="en-US" sz="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62234" y="3415057"/>
            <a:ext cx="958917" cy="4010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日時</a:t>
            </a:r>
            <a:endParaRPr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9" name="正方形/長方形 38"/>
          <p:cNvSpPr/>
          <p:nvPr/>
        </p:nvSpPr>
        <p:spPr>
          <a:xfrm>
            <a:off x="571572" y="3908468"/>
            <a:ext cx="949580" cy="40100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会場</a:t>
            </a:r>
          </a:p>
        </p:txBody>
      </p:sp>
      <p:sp>
        <p:nvSpPr>
          <p:cNvPr id="28" name="正方形/長方形 27"/>
          <p:cNvSpPr/>
          <p:nvPr/>
        </p:nvSpPr>
        <p:spPr>
          <a:xfrm>
            <a:off x="1462123" y="7670248"/>
            <a:ext cx="45008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1493655" y="8085981"/>
            <a:ext cx="184731" cy="4010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ja-JP" altLang="en-US" b="1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310890" y="9848199"/>
            <a:ext cx="57900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ja-JP" sz="16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TEL</a:t>
            </a:r>
            <a:endParaRPr lang="ja-JP" altLang="en-US" sz="18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1" name="正方形/長方形 40"/>
          <p:cNvSpPr/>
          <p:nvPr/>
        </p:nvSpPr>
        <p:spPr>
          <a:xfrm>
            <a:off x="1047003" y="9863492"/>
            <a:ext cx="19543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03-5282-3730</a:t>
            </a:r>
            <a:endParaRPr lang="ja-JP" altLang="en-US" sz="1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18" name="Picture 2" descr="C:\Users\TSUKAMOTO\Desktop\アスクル\セミナー\赤丸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461" y="3052608"/>
            <a:ext cx="1574042" cy="157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正方形/長方形 23"/>
          <p:cNvSpPr/>
          <p:nvPr/>
        </p:nvSpPr>
        <p:spPr>
          <a:xfrm>
            <a:off x="6047649" y="3525921"/>
            <a:ext cx="13516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54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50</a:t>
            </a:r>
            <a:r>
              <a:rPr lang="ja-JP" altLang="en-US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名</a:t>
            </a:r>
            <a:endParaRPr lang="ja-JP" altLang="en-US" sz="1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6354343" y="3202321"/>
            <a:ext cx="700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定員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200855" y="1670727"/>
            <a:ext cx="3176427" cy="276999"/>
          </a:xfrm>
          <a:prstGeom prst="rect">
            <a:avLst/>
          </a:prstGeom>
          <a:solidFill>
            <a:schemeClr val="bg1">
              <a:alpha val="27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200" b="1" dirty="0" smtClean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精神</a:t>
            </a:r>
            <a:r>
              <a:rPr lang="ja-JP" altLang="en-US" sz="12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・発達障害者しごとサポート養成講座</a:t>
            </a: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819151" y="2133480"/>
            <a:ext cx="599122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本年</a:t>
            </a:r>
            <a:r>
              <a:rPr lang="en-US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から法定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雇用率の算定基準に精神障害者が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加わります。本研修は、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精神・発達障害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に焦点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をあて「改正障害者雇用促進法」が定める合理的配慮について、その原点となる障害の社会モデルや障害者権利条約について学び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、具体的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な方策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を共有します。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そして障害者雇用の現状や職場定着支援制度等を踏まえ、障害者と障害のない人がともに働くための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環境作りを考えます。</a:t>
            </a:r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562235" y="4390977"/>
            <a:ext cx="958917" cy="40011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参加費</a:t>
            </a:r>
          </a:p>
        </p:txBody>
      </p:sp>
      <p:sp>
        <p:nvSpPr>
          <p:cNvPr id="51" name="正方形/長方形 50"/>
          <p:cNvSpPr/>
          <p:nvPr/>
        </p:nvSpPr>
        <p:spPr>
          <a:xfrm>
            <a:off x="1777972" y="4417572"/>
            <a:ext cx="12234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4,000</a:t>
            </a:r>
            <a:r>
              <a:rPr lang="ja-JP" altLang="en-US" sz="20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円</a:t>
            </a:r>
          </a:p>
        </p:txBody>
      </p:sp>
      <p:sp>
        <p:nvSpPr>
          <p:cNvPr id="52" name="正方形/長方形 51"/>
          <p:cNvSpPr/>
          <p:nvPr/>
        </p:nvSpPr>
        <p:spPr>
          <a:xfrm>
            <a:off x="1656600" y="9488079"/>
            <a:ext cx="32592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8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http://</a:t>
            </a:r>
            <a:r>
              <a:rPr lang="en-US" altLang="ja-JP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u0u1.net/I72Z</a:t>
            </a:r>
            <a:r>
              <a:rPr lang="ja-JP" altLang="en-US" sz="18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ja-JP" altLang="en-US" sz="18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07" y="9680453"/>
            <a:ext cx="628571" cy="628571"/>
          </a:xfrm>
          <a:prstGeom prst="rect">
            <a:avLst/>
          </a:prstGeom>
        </p:spPr>
      </p:pic>
      <p:sp>
        <p:nvSpPr>
          <p:cNvPr id="45" name="正方形/長方形 44"/>
          <p:cNvSpPr/>
          <p:nvPr/>
        </p:nvSpPr>
        <p:spPr>
          <a:xfrm>
            <a:off x="315811" y="9462499"/>
            <a:ext cx="126970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anchor="ctr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ja-JP" sz="1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Web</a:t>
            </a:r>
            <a:r>
              <a:rPr lang="ja-JP" altLang="en-US" sz="1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申込み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6354343" y="9575290"/>
            <a:ext cx="1137463" cy="7232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1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締切</a:t>
            </a:r>
          </a:p>
          <a:p>
            <a:pPr algn="ctr">
              <a:spcBef>
                <a:spcPts val="600"/>
              </a:spcBef>
            </a:pPr>
            <a:r>
              <a:rPr lang="en-US" altLang="ja-JP" sz="1800" b="1" dirty="0" smtClean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3/19</a:t>
            </a:r>
            <a:endParaRPr lang="ja-JP" altLang="en-US" sz="1800" b="1" dirty="0">
              <a:solidFill>
                <a:srgbClr val="00206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408314" y="8383120"/>
            <a:ext cx="6762106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＊</a:t>
            </a:r>
            <a:r>
              <a:rPr lang="ja-JP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本フォーラム</a:t>
            </a: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は厚生労働省「精神・発達障害者しごとサポーター養成講座」の内容を含み</a:t>
            </a:r>
            <a:r>
              <a:rPr lang="ja-JP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endParaRPr lang="ja-JP" altLang="en-US" sz="11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終了後</a:t>
            </a: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参加者に「しごとサポーター意思表示グッズ」</a:t>
            </a:r>
            <a:r>
              <a:rPr lang="ja-JP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進呈予定です</a:t>
            </a:r>
            <a:r>
              <a:rPr lang="ja-JP" altLang="ja-JP" sz="11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r>
              <a:rPr lang="ja-JP" altLang="ja-JP" sz="11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endParaRPr lang="ja-JP" altLang="en-US" sz="11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-3022" y="420664"/>
            <a:ext cx="7781996" cy="12311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2800" dirty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障害者と障害のない人</a:t>
            </a:r>
            <a:r>
              <a:rPr lang="ja-JP" altLang="en-US" sz="28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</a:t>
            </a:r>
            <a:endParaRPr lang="en-US" altLang="ja-JP" sz="2800" dirty="0" smtClean="0">
              <a:ln w="1841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effectLst>
                <a:glow rad="228600">
                  <a:srgbClr val="EAE0DE">
                    <a:alpha val="40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ja-JP" altLang="en-US" sz="28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とも</a:t>
            </a:r>
            <a:r>
              <a:rPr lang="ja-JP" altLang="en-US" sz="2800" dirty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に働くためのフォーラム</a:t>
            </a:r>
            <a:r>
              <a:rPr lang="en-US" altLang="ja-JP" sz="28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2018</a:t>
            </a:r>
            <a:endParaRPr lang="ja-JP" altLang="en-US" sz="2800" dirty="0" smtClean="0">
              <a:ln w="1841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effectLst>
                <a:glow rad="228600">
                  <a:srgbClr val="EAE0DE">
                    <a:alpha val="40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/>
            <a:r>
              <a:rPr lang="en-US" altLang="ja-JP" sz="18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~</a:t>
            </a:r>
            <a:r>
              <a:rPr lang="ja-JP" altLang="en-US" sz="18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障害者と障害のない人がともに考えて、働くための研修</a:t>
            </a:r>
            <a:r>
              <a:rPr lang="en-US" altLang="ja-JP" sz="18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effectLst>
                  <a:glow rad="228600">
                    <a:srgbClr val="EAE0DE">
                      <a:alpha val="40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~</a:t>
            </a:r>
            <a:endParaRPr lang="ja-JP" altLang="en-US" sz="1800" dirty="0">
              <a:ln w="1841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effectLst>
                <a:glow rad="228600">
                  <a:srgbClr val="EAE0DE">
                    <a:alpha val="40000"/>
                  </a:srgbClr>
                </a:glow>
              </a:effectLst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4176939" y="9844223"/>
            <a:ext cx="1428028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ja-JP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QR</a:t>
            </a:r>
            <a:r>
              <a:rPr lang="ja-JP" altLang="en-US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コードからの</a:t>
            </a:r>
          </a:p>
          <a:p>
            <a:pPr>
              <a:spcBef>
                <a:spcPts val="600"/>
              </a:spcBef>
            </a:pPr>
            <a:r>
              <a:rPr lang="ja-JP" altLang="en-US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お申込みはこちら→  </a:t>
            </a:r>
            <a:r>
              <a:rPr lang="en-US" altLang="ja-JP" sz="1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  </a:t>
            </a:r>
          </a:p>
        </p:txBody>
      </p:sp>
      <p:graphicFrame>
        <p:nvGraphicFramePr>
          <p:cNvPr id="42" name="表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408328"/>
              </p:ext>
            </p:extLst>
          </p:nvPr>
        </p:nvGraphicFramePr>
        <p:xfrm>
          <a:off x="848638" y="4933684"/>
          <a:ext cx="6043506" cy="3192780"/>
        </p:xfrm>
        <a:graphic>
          <a:graphicData uri="http://schemas.openxmlformats.org/drawingml/2006/table">
            <a:tbl>
              <a:tblPr firstCol="1">
                <a:tableStyleId>{5C22544A-7EE6-4342-B048-85BDC9FD1C3A}</a:tableStyleId>
              </a:tblPr>
              <a:tblGrid>
                <a:gridCol w="1041338"/>
                <a:gridCol w="5002168"/>
              </a:tblGrid>
              <a:tr h="1583116">
                <a:tc>
                  <a:txBody>
                    <a:bodyPr/>
                    <a:lstStyle/>
                    <a:p>
                      <a:endParaRPr lang="ja-JP" altLang="en-US" sz="105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lang="ja-JP" altLang="en-US" sz="105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lang="ja-JP" altLang="en-US" sz="105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lang="en-US" altLang="ja-JP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9:30</a:t>
                      </a:r>
                      <a:r>
                        <a:rPr lang="ja-JP" altLang="en-US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</a:p>
                    <a:p>
                      <a:pPr algn="r"/>
                      <a:r>
                        <a:rPr lang="en-US" altLang="ja-JP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12:30</a:t>
                      </a:r>
                      <a:endParaRPr lang="ja-JP" altLang="en-US" sz="105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endParaRPr kumimoji="1" lang="ja-JP" altLang="en-US" sz="105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講義</a:t>
                      </a:r>
                      <a:r>
                        <a:rPr kumimoji="1"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</a:p>
                    <a:p>
                      <a:r>
                        <a:rPr kumimoji="1"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障害はどこにある</a:t>
                      </a:r>
                      <a:r>
                        <a:rPr kumimoji="1" lang="en-US" altLang="ja-JP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?</a:t>
                      </a:r>
                      <a:r>
                        <a:rPr kumimoji="1"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障害のとらえ方と障害者の権利</a:t>
                      </a:r>
                    </a:p>
                    <a:p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特定非営利活動法人　</a:t>
                      </a:r>
                      <a:r>
                        <a:rPr kumimoji="1"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DPI</a:t>
                      </a:r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日本会議　崔栄繁</a:t>
                      </a:r>
                    </a:p>
                    <a:p>
                      <a:r>
                        <a:rPr kumimoji="1"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シンポジウム</a:t>
                      </a:r>
                      <a:r>
                        <a:rPr kumimoji="1"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</a:p>
                    <a:p>
                      <a:r>
                        <a:rPr kumimoji="1"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精神障害者雇用の現状と課題について</a:t>
                      </a:r>
                    </a:p>
                    <a:p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ハローワーク新宿　五味渕律子氏</a:t>
                      </a:r>
                    </a:p>
                    <a:p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職場でどう評価する</a:t>
                      </a:r>
                      <a:r>
                        <a:rPr kumimoji="1" lang="en-US" altLang="ja-JP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?</a:t>
                      </a:r>
                      <a:r>
                        <a:rPr kumimoji="1"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人事評価システムについて</a:t>
                      </a:r>
                    </a:p>
                    <a:p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アビリティーズ　ケアネット株式会社　松尾敬徳氏</a:t>
                      </a:r>
                      <a:endParaRPr kumimoji="1" lang="en-US" altLang="ja-JP" sz="11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自分らしく働くための職場づくり～私の工夫、職場の工夫～</a:t>
                      </a:r>
                    </a:p>
                    <a:p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10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kumimoji="1" lang="ja-JP" altLang="en-US" sz="110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特定非営利活動法人　</a:t>
                      </a:r>
                      <a:r>
                        <a:rPr kumimoji="1" lang="en-US" altLang="ja-JP" sz="110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DPI</a:t>
                      </a:r>
                      <a:r>
                        <a:rPr kumimoji="1"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日本会議　鷺原由佳</a:t>
                      </a:r>
                      <a:endParaRPr kumimoji="1" lang="en-US" altLang="ja-JP" sz="11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kumimoji="1" lang="en-US" altLang="ja-JP" sz="105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 </a:t>
                      </a:r>
                      <a:r>
                        <a:rPr kumimoji="1" lang="ja-JP" altLang="en-US" sz="1050" b="1" baseline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</a:t>
                      </a:r>
                      <a:r>
                        <a:rPr kumimoji="1" lang="en-US" altLang="ja-JP" sz="1050" b="1" baseline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- </a:t>
                      </a:r>
                      <a:r>
                        <a:rPr kumimoji="1" lang="ja-JP" altLang="en-US" sz="105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コメンテーター　</a:t>
                      </a:r>
                      <a:r>
                        <a:rPr kumimoji="1" lang="en-US" altLang="ja-JP" sz="105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(</a:t>
                      </a:r>
                      <a:r>
                        <a:rPr kumimoji="1" lang="ja-JP" altLang="en-US" sz="105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一社</a:t>
                      </a:r>
                      <a:r>
                        <a:rPr kumimoji="1" lang="en-US" altLang="ja-JP" sz="105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)</a:t>
                      </a:r>
                      <a:r>
                        <a:rPr kumimoji="1" lang="ja-JP" altLang="en-US" sz="1050" b="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ペガサス　木村志義氏</a:t>
                      </a: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1233900">
                <a:tc>
                  <a:txBody>
                    <a:bodyPr/>
                    <a:lstStyle/>
                    <a:p>
                      <a:pPr marL="0" marR="0" indent="0" algn="l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4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l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en-US" sz="14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indent="0" algn="l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13:30</a:t>
                      </a:r>
                      <a:r>
                        <a:rPr lang="ja-JP" altLang="en-US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　</a:t>
                      </a:r>
                    </a:p>
                    <a:p>
                      <a:pPr marL="0" marR="0" indent="0" algn="l" defTabSz="7775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lang="en-US" altLang="ja-JP" sz="14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16:00</a:t>
                      </a:r>
                      <a:endParaRPr kumimoji="1" lang="ja-JP" altLang="en-US" sz="140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</a:t>
                      </a:r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講義</a:t>
                      </a:r>
                      <a:r>
                        <a:rPr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  <a:endParaRPr lang="ja-JP" altLang="en-US" sz="11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lang="ja-JP" altLang="ja-JP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職場定着支援の現場から</a:t>
                      </a:r>
                      <a:endParaRPr lang="ja-JP" altLang="en-US" sz="11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就労・生活支援センター</a:t>
                      </a:r>
                      <a:r>
                        <a:rPr lang="en-US" altLang="ja-JP" sz="1100" dirty="0" err="1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Wel’s</a:t>
                      </a:r>
                      <a:r>
                        <a:rPr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 Tokyo</a:t>
                      </a:r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センター長　堀江美里氏</a:t>
                      </a:r>
                    </a:p>
                    <a:p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lang="ja-JP" altLang="ja-JP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就労支援機関から支援の実際について</a:t>
                      </a:r>
                      <a:endParaRPr lang="ja-JP" altLang="en-US" sz="11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　株式会社</a:t>
                      </a:r>
                      <a:r>
                        <a:rPr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LITALICO </a:t>
                      </a:r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地域連携コーディネーター 　昆野祐太氏</a:t>
                      </a:r>
                    </a:p>
                    <a:p>
                      <a:r>
                        <a:rPr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【</a:t>
                      </a:r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グループワーク</a:t>
                      </a:r>
                      <a:r>
                        <a:rPr lang="en-US" altLang="ja-JP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】</a:t>
                      </a:r>
                      <a:endParaRPr lang="ja-JP" altLang="en-US" sz="1100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  <a:p>
                      <a:r>
                        <a:rPr lang="ja-JP" altLang="en-US" sz="1100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　</a:t>
                      </a:r>
                      <a:r>
                        <a:rPr lang="ja-JP" altLang="ja-JP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一緒に探す、解決の方法！自分らしく仕事を続けるためにできること</a:t>
                      </a:r>
                      <a:r>
                        <a:rPr lang="ja-JP" altLang="en-US" sz="1100" b="1" dirty="0" smtClean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anose="020B0604030504040204" pitchFamily="50" charset="-128"/>
                        </a:rPr>
                        <a:t>～</a:t>
                      </a:r>
                      <a:endParaRPr lang="ja-JP" altLang="en-US" sz="1000" b="1" dirty="0" smtClean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186928"/>
      </p:ext>
    </p:extLst>
  </p:cSld>
  <p:clrMapOvr>
    <a:masterClrMapping/>
  </p:clrMapOvr>
</p:sld>
</file>

<file path=ppt/theme/theme1.xml><?xml version="1.0" encoding="utf-8"?>
<a:theme xmlns:a="http://schemas.openxmlformats.org/drawingml/2006/main" name="11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プレゼンテーション1" id="{D14BBAA0-EBDA-4F80-B5E5-6A060B58EB30}" vid="{E91C9F3B-FA2D-4D28-9E30-9B6A997020B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11</Template>
  <TotalTime>0</TotalTime>
  <Words>132</Words>
  <Application>Microsoft Office PowerPoint</Application>
  <PresentationFormat>ユーザー設定</PresentationFormat>
  <Paragraphs>59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11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2013-07-04T11:22:33Z</dcterms:created>
  <dcterms:modified xsi:type="dcterms:W3CDTF">2018-03-07T06:00:29Z</dcterms:modified>
</cp:coreProperties>
</file>